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11" r:id="rId2"/>
  </p:sldMasterIdLst>
  <p:notesMasterIdLst>
    <p:notesMasterId r:id="rId28"/>
  </p:notesMasterIdLst>
  <p:handoutMasterIdLst>
    <p:handoutMasterId r:id="rId29"/>
  </p:handoutMasterIdLst>
  <p:sldIdLst>
    <p:sldId id="256" r:id="rId3"/>
    <p:sldId id="550" r:id="rId4"/>
    <p:sldId id="553" r:id="rId5"/>
    <p:sldId id="551" r:id="rId6"/>
    <p:sldId id="262" r:id="rId7"/>
    <p:sldId id="558" r:id="rId8"/>
    <p:sldId id="559" r:id="rId9"/>
    <p:sldId id="562" r:id="rId10"/>
    <p:sldId id="564" r:id="rId11"/>
    <p:sldId id="565" r:id="rId12"/>
    <p:sldId id="566" r:id="rId13"/>
    <p:sldId id="567" r:id="rId14"/>
    <p:sldId id="568" r:id="rId15"/>
    <p:sldId id="570" r:id="rId16"/>
    <p:sldId id="273" r:id="rId17"/>
    <p:sldId id="274" r:id="rId18"/>
    <p:sldId id="284" r:id="rId19"/>
    <p:sldId id="277" r:id="rId20"/>
    <p:sldId id="280" r:id="rId21"/>
    <p:sldId id="282" r:id="rId22"/>
    <p:sldId id="283" r:id="rId23"/>
    <p:sldId id="569" r:id="rId24"/>
    <p:sldId id="571" r:id="rId25"/>
    <p:sldId id="258" r:id="rId26"/>
    <p:sldId id="5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ler Toner" initials="TT" lastIdx="1" clrIdx="0">
    <p:extLst>
      <p:ext uri="{19B8F6BF-5375-455C-9EA6-DF929625EA0E}">
        <p15:presenceInfo xmlns:p15="http://schemas.microsoft.com/office/powerpoint/2012/main" userId="S::TZ415G@NAM.corp.gm.com::43787023-d6f1-41e7-b879-35e00610c7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00"/>
    <a:srgbClr val="002B61"/>
    <a:srgbClr val="FFBDC3"/>
    <a:srgbClr val="FC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844C69-21AF-4C30-892F-960845894163}" v="1565" dt="2023-08-17T15:15:37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6" autoAdjust="0"/>
    <p:restoredTop sz="97411"/>
  </p:normalViewPr>
  <p:slideViewPr>
    <p:cSldViewPr snapToGrid="0">
      <p:cViewPr>
        <p:scale>
          <a:sx n="131" d="100"/>
          <a:sy n="131" d="100"/>
        </p:scale>
        <p:origin x="2048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40" d="100"/>
          <a:sy n="140" d="100"/>
        </p:scale>
        <p:origin x="52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8139E7-F635-22BC-BE02-9DF6184940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952484-6618-1FA2-77EC-FED021DF2C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3FA32-9E32-BDCF-0312-E936349F85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4D13-1CC6-B044-BA47-7E41DFA5C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85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0E940-C1F5-459A-893E-5012BAC3DB9A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535C8-D31F-4FBE-AC12-5B1410AC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46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majority of DLO manipulation research focuses on dual arm manipulation with perception of the full DLO shape, or state.</a:t>
            </a:r>
          </a:p>
          <a:p>
            <a:endParaRPr lang="en-US" dirty="0"/>
          </a:p>
          <a:p>
            <a:r>
              <a:rPr lang="en-US" dirty="0"/>
              <a:t>In practical scenarios, like automotive wire harness installation, confined environments and limited visibility complicate these assumptions.</a:t>
            </a:r>
          </a:p>
          <a:p>
            <a:endParaRPr lang="en-US" dirty="0"/>
          </a:p>
          <a:p>
            <a:r>
              <a:rPr lang="en-US" dirty="0"/>
              <a:t>Confined environments are better suited to single manipulators</a:t>
            </a:r>
          </a:p>
          <a:p>
            <a:endParaRPr lang="en-US" dirty="0"/>
          </a:p>
          <a:p>
            <a:r>
              <a:rPr lang="en-US" dirty="0"/>
              <a:t>And limited visibility may lead to spatially sparse measurements.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EEB1B-00E1-0947-B508-AF450676E8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48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sequence planner reasons about the present grasp feasibility.</a:t>
            </a:r>
          </a:p>
          <a:p>
            <a:endParaRPr lang="en-US" dirty="0"/>
          </a:p>
          <a:p>
            <a:r>
              <a:rPr lang="en-US" dirty="0"/>
              <a:t>In this case, T2 is initially ungraspable due to obstacle proximity. </a:t>
            </a:r>
          </a:p>
          <a:p>
            <a:endParaRPr lang="en-US" dirty="0"/>
          </a:p>
          <a:p>
            <a:r>
              <a:rPr lang="en-US" dirty="0"/>
              <a:t>So the planner chooses to hold T1 and use it to pull T2 out of constraint violation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EEB1B-00E1-0947-B508-AF450676E8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controller preserves future grasp feasibility.</a:t>
            </a:r>
          </a:p>
          <a:p>
            <a:endParaRPr lang="en-US" dirty="0"/>
          </a:p>
          <a:p>
            <a:r>
              <a:rPr lang="en-US" dirty="0"/>
              <a:t>Once held, the MPC selects u using the ensemble model to predict the velocity of 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EEB1B-00E1-0947-B508-AF450676E8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62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ensure it does not enter an infeasible region during manipulation.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EEB1B-00E1-0947-B508-AF450676E8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81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investigate single-arm manipulation [ ] of planar DLO networks [ ] with terminals pose measurements</a:t>
            </a:r>
          </a:p>
          <a:p>
            <a:endParaRPr lang="en-US" dirty="0"/>
          </a:p>
          <a:p>
            <a:r>
              <a:rPr lang="en-US" dirty="0"/>
              <a:t>This means that the overall shape of the DLON, or its state, is not known</a:t>
            </a:r>
          </a:p>
          <a:p>
            <a:endParaRPr lang="en-US" dirty="0"/>
          </a:p>
          <a:p>
            <a:r>
              <a:rPr lang="en-US" dirty="0"/>
              <a:t>Instead, the terminal poses, or outputs, are continuously measured </a:t>
            </a:r>
          </a:p>
          <a:p>
            <a:endParaRPr lang="en-US" dirty="0"/>
          </a:p>
          <a:p>
            <a:r>
              <a:rPr lang="en-US" dirty="0"/>
              <a:t>The manipulator holds a single terminal at a time and the commanded velocity of the held terminal is the input to the system </a:t>
            </a:r>
          </a:p>
          <a:p>
            <a:endParaRPr lang="en-US" dirty="0"/>
          </a:p>
          <a:p>
            <a:r>
              <a:rPr lang="en-US" dirty="0"/>
              <a:t>The goal poses of all terminals are given, and a planner selects which terminal to grasp next. </a:t>
            </a:r>
          </a:p>
          <a:p>
            <a:endParaRPr lang="en-US" dirty="0"/>
          </a:p>
          <a:p>
            <a:r>
              <a:rPr lang="en-US" dirty="0"/>
              <a:t>The held terminal controller generates velocity command inputs to the DLON system</a:t>
            </a:r>
          </a:p>
          <a:p>
            <a:endParaRPr lang="en-US" dirty="0"/>
          </a:p>
          <a:p>
            <a:r>
              <a:rPr lang="en-US" dirty="0"/>
              <a:t>A vision system provides continuous terminal pose measurements to the controller and planner. </a:t>
            </a:r>
          </a:p>
          <a:p>
            <a:endParaRPr lang="en-US" dirty="0"/>
          </a:p>
          <a:p>
            <a:r>
              <a:rPr lang="en-US" dirty="0"/>
              <a:t>The held terminal controller consists of a model predictive controller with task-relevant constraints, [ ] which uses an adaptive model learned online</a:t>
            </a:r>
          </a:p>
          <a:p>
            <a:endParaRPr lang="en-US" dirty="0"/>
          </a:p>
          <a:p>
            <a:r>
              <a:rPr lang="en-US" dirty="0"/>
              <a:t>The adaptive model predicts output dynamics without knowledge of the state or state dynamics</a:t>
            </a:r>
          </a:p>
          <a:p>
            <a:endParaRPr lang="en-US" dirty="0"/>
          </a:p>
          <a:p>
            <a:r>
              <a:rPr lang="en-US" dirty="0"/>
              <a:t>We approximate output dynamics with an composite model, [ ] which is composed of a general rigid body model, which enables control without prior learning, and a local regression model that gradually incorporates learned dynamics.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EEB1B-00E1-0947-B508-AF450676E8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Methodology: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Excite simulated DLON and collect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Fit models and draw insights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Develop general DLON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35C8-D31F-4FBE-AC12-5B1410AC31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Methodology: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Excite simulated DLON and collect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Fit models and draw insights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Develop general DLON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35C8-D31F-4FBE-AC12-5B1410AC31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35C8-D31F-4FBE-AC12-5B1410AC31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37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35C8-D31F-4FBE-AC12-5B1410AC31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58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framework performs well on simple problems with either the ensemble model or rigid body model alone. Here, each terminal is to be connected to a receptacle of the same color.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EEB1B-00E1-0947-B508-AF450676E8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2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more complex problems, like navigating through a narrow opening, the framework using the ensemble model succeeds while the rigid body model fails, indicating that the local regression model learns important components of the dynamics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EEB1B-00E1-0947-B508-AF450676E8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7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challenging problems, both models succeed, but the framework with the ensemble model avoids obstacles more reliably.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EEB1B-00E1-0947-B508-AF450676E8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8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evaluate the generality of the framework, we consider a physical case study of automotive wire harness installation</a:t>
            </a:r>
          </a:p>
          <a:p>
            <a:endParaRPr lang="en-US" dirty="0"/>
          </a:p>
          <a:p>
            <a:r>
              <a:rPr lang="en-US" dirty="0"/>
              <a:t>A modified wire harness with 3 terminals [ ] is to be mated to to three static receptacles. </a:t>
            </a:r>
          </a:p>
          <a:p>
            <a:endParaRPr lang="en-US" dirty="0"/>
          </a:p>
          <a:p>
            <a:r>
              <a:rPr lang="en-US" dirty="0"/>
              <a:t>The framework with the ensemble model solves installation problems with a variety of initial conditions without a priori knowledge of dynamics or system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EEB1B-00E1-0947-B508-AF450676E8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8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1D76-5F06-508C-61B1-778328FA4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B80BA-9479-B3BD-5588-412A4057C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820C0-0282-79D8-6917-A93347F2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2B4E-29ED-7348-9E15-69633A027DBC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10EB7-71E6-4CF7-0F27-B6C2BB1D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84CE7-12DF-2994-5232-C0FA5446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242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02E1-A754-DB43-25B0-AF9E1B08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8CF1D-6CBE-8216-DAF5-2C8467EF5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8714-CC40-34E7-0EA4-9B12782D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2B4E-29ED-7348-9E15-69633A027DBC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24B0C-08F4-8BEE-3112-F97E5605A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2477B-E3A9-8AFA-1A9F-E187E26D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9189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991FB-4E80-5139-EBAE-1670CBA12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5840C-7C02-AC4A-EBF6-49DB1CA62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FCB77-83CD-1EFA-427C-24C0E985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2B4E-29ED-7348-9E15-69633A027DBC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9D27E-1A2D-BD3E-A1B1-232DD494D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1F935-D3F2-163F-D869-5F4AC8C8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604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EAE2-4017-E076-5239-B231B4CA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7DA0D-BE04-DEE2-55E4-B25DE122D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84A61-C1C0-615D-0C64-08DCA648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E7A-3393-9D4A-AAA9-7A9BD887912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B44A5-B0C9-52E5-CE3C-68CAA9D5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A329D-4032-1120-8A37-44673CF5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4A02-D1B5-9C47-B909-82E98A40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2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E94E-27A2-F5A9-B695-5E157168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CE0EA-3F58-EEE8-4606-1F19E8421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E6B9-1F09-3ECD-B86E-80905845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E7A-3393-9D4A-AAA9-7A9BD887912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5E7D8-16A4-0F1C-6560-0C8A61A3C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48425-6B46-71BD-CA57-3C5F2C1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4A02-D1B5-9C47-B909-82E98A40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72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5D11-92F0-5AD4-EC49-A8458166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7F22D-3EE8-1AFA-B97A-EFB806FA9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60938-E209-C5B9-3A9C-38B1FF39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E7A-3393-9D4A-AAA9-7A9BD887912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3E666-0780-3317-48C8-8DB7728C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069AE-ABC2-4FFC-F631-6B057EED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4A02-D1B5-9C47-B909-82E98A40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01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70C2-B96D-B71D-B488-89B5D538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F24AA-666D-92A6-3723-D5AA09AD3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0CBE0-4CA9-51E5-5110-39F3A879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1D0E0-69A0-4D54-701D-03F1CBE0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E7A-3393-9D4A-AAA9-7A9BD887912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D824-2FE4-FC15-A927-DC79A7BD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357E-F9D9-CD69-ABFB-E988F182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4A02-D1B5-9C47-B909-82E98A40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47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AE04-5A0D-28E0-B76E-D2835B72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8F925-1FC7-437E-3378-CF8BAF213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8B54F-1392-1B05-ECF0-76BF1BBED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C766C-291F-220E-C4D3-3C9BAEF8E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3B6F1A-A862-0AF6-5675-1B4A20915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33CA1C-9745-974C-A248-347C7BD2F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E7A-3393-9D4A-AAA9-7A9BD887912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58BFA-F084-75B8-F464-B6D3BBCB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94F27-C726-667B-931B-9E7AD784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4A02-D1B5-9C47-B909-82E98A40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3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7764-EDB8-A14F-0EC4-B2395235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BF725-FE08-A9E5-61B0-DA47F3248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E7A-3393-9D4A-AAA9-7A9BD887912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19B46-7644-8DF2-FDD3-4829CAFA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61865-05F6-5A9A-FAD3-229BCF7D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4A02-D1B5-9C47-B909-82E98A40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71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9AE0D6-482C-8D41-6394-C85901CB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E7A-3393-9D4A-AAA9-7A9BD887912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CA11E-E835-4A14-270A-0FA92AEE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E8138-24FE-CF84-B4B8-4D5E6593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4A02-D1B5-9C47-B909-82E98A40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80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6F76-FEF8-6C51-4D6A-5BA0E3FE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6FD74-6F83-0560-9107-1E1F3965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8D681-184E-2463-4BCF-6ABD7BA4C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56B39-C4AC-560F-B837-9DAEDEDB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E7A-3393-9D4A-AAA9-7A9BD887912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4C300-93C8-2CCD-FA6D-502CBBD6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B9072-470D-545F-5F6C-D568988D0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4A02-D1B5-9C47-B909-82E98A40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0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E05C-46DC-751F-4D00-EF2D3714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787B7-5DCE-574B-F0D2-F829782A8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E21F-F6A2-20AB-2B6A-1AF63185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2B4E-29ED-7348-9E15-69633A027DBC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3DE0-A54B-5DFA-208A-FA614170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57E63-34DE-5E60-90E1-03015911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172" y="6356350"/>
            <a:ext cx="2743200" cy="365125"/>
          </a:xfrm>
        </p:spPr>
        <p:txBody>
          <a:bodyPr/>
          <a:lstStyle/>
          <a:p>
            <a:fld id="{47ECCE4F-3034-499E-BA6F-E11FAFF6343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3422B6-FE2E-1079-675E-C5287046DB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9" y="6519948"/>
            <a:ext cx="1104283" cy="24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E-horiz.png">
            <a:extLst>
              <a:ext uri="{FF2B5EF4-FFF2-40B4-BE49-F238E27FC236}">
                <a16:creationId xmlns:a16="http://schemas.microsoft.com/office/drawing/2014/main" id="{A4126417-D697-D88F-D2B1-8A4BD49952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25" y="6554507"/>
            <a:ext cx="1766549" cy="17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965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28F5-0252-CB72-C2F7-BDB88EBA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6237B-5043-D78E-73D6-4491CBE02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43E4B-C75D-71E6-8E09-7C4174787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A6CF4-BC36-95C0-7888-D69AB138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E7A-3393-9D4A-AAA9-7A9BD887912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CD761-6AD4-D305-ECED-EE4D664D0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68DD5-3C1D-7F06-D047-EC866BC8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4A02-D1B5-9C47-B909-82E98A40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24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DE1F-A0D6-62BA-DE34-9FAE7129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138A7-B9A4-9E99-89AE-E657B2F36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888DB-08E4-981B-9DCC-0C2FEDD1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E7A-3393-9D4A-AAA9-7A9BD887912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3A098-BE7F-D16B-A863-E4DC91D5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46A6-9566-8E59-891B-9F8A5835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4A02-D1B5-9C47-B909-82E98A40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77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1C8EA0-E142-8142-70F0-FC1DB47FC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0A855-47A5-C554-0EFF-EF1ECCB4E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4283-6284-B920-F0B9-170F9265E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BE7A-3393-9D4A-AAA9-7A9BD887912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5D4A-D8FF-17C3-8CF7-3C9B0556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32A0-E2FE-368D-BA75-E89F3921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F4A02-D1B5-9C47-B909-82E98A40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2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0BBB-0003-91AA-74F6-BDE0672E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F47DD-DF20-820F-BEB9-0E75ACB28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7AB37-AABC-D67C-C503-B882B4B6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2B4E-29ED-7348-9E15-69633A027DBC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5717D-31E6-0361-1AC9-4AC8B5C5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90E59-6676-FB50-699F-83D12615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2308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CB4F-F7D4-C1B2-E222-B4757440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93093-7F4B-E6C8-9016-BCBA0A65C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36602-AA0B-543F-6004-98C7E8729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9F271-E21B-F81C-473F-F6DB882B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2B4E-29ED-7348-9E15-69633A027DBC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246D3-68E2-A77B-BA63-E0F7B8BC7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99E61-71A4-8F59-683E-77296C00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0810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DACE-C304-C048-714A-0E3940C4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0801B-EB0A-370F-FEC1-AE67A2366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14BC1-CA5A-076B-6CFE-03704116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4BCCE-FEA9-C501-7AF1-99E6A3553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898B7-4972-552E-DD3E-2379BDD4B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6D4A4-D605-5B24-F95F-4746BB1E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2B4E-29ED-7348-9E15-69633A027DBC}" type="datetimeFigureOut">
              <a:rPr lang="en-US" smtClean="0"/>
              <a:t>2/19/24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E7D53-0077-49FD-4504-20D80FA4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8D6CE-933A-3CBF-0188-EBB7B21B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998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40028-CBA1-0A1E-A3E9-B88338A7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DE9B4E-C86E-BC18-1D99-BD111A0B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2B4E-29ED-7348-9E15-69633A027DBC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0400A-7723-893F-C295-FCE6AB487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650A7-ACBB-4293-9408-F6D886EC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9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18F18-3501-C0EA-0CFD-181B2F1F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2B4E-29ED-7348-9E15-69633A027DBC}" type="datetimeFigureOut">
              <a:rPr lang="en-US" smtClean="0"/>
              <a:t>2/19/24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35865B-A016-A0CC-89EC-6FB25CC1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4F466-AA2D-EAC3-6C6F-F8A8649D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7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BE0E-290A-D808-93DA-38D1E709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B55F8-718F-3B20-C066-DF5DB0995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F9D2F-9B9F-44F2-2F29-C007194BD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BA20B-F173-25DD-4366-8B84C2F0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2B4E-29ED-7348-9E15-69633A027DBC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40131-5C5C-25BB-EA87-2D5595B2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BCF6F-60F5-5D39-97AD-1E2BE5FD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0263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FAEF-64B7-9A56-723A-01AD0615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34196-5DC8-ADB8-7753-BE91BBA22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C40F2-389F-8F0E-4453-6CA10318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FED3-D52B-0B85-4CED-4E978ADC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2B4E-29ED-7348-9E15-69633A027DBC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B5675-E3B8-9A09-75E8-D01EDDD6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8B05F-ECDA-5CC2-30C4-051CA002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2023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8E216-12CF-6D3A-44F9-0EB590D5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1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30173-76ED-2611-B002-876AFD85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19963"/>
            <a:ext cx="10515600" cy="505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270F3-020A-0A6D-A5CD-B38DB4D2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34EF2B4E-29ED-7348-9E15-69633A027DBC}" type="datetimeFigureOut">
              <a:rPr lang="en-US" smtClean="0"/>
              <a:pPr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D80-6505-8AD0-5A58-19110705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4ADF3-D283-CD1A-166B-3F265C080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47ECCE4F-3034-499E-BA6F-E11FAFF63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2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9F4265-63F7-C644-4849-EA5D8F3F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1904-0430-3110-C551-7C71D3CAD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AD389-F66E-C285-569A-A21899E25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6C36BE7A-3393-9D4A-AAA9-7A9BD8879120}" type="datetimeFigureOut">
              <a:rPr lang="en-US" smtClean="0"/>
              <a:pPr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57F97-ABDC-967F-D37F-FDA143800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DAE69-2699-C602-5ACD-A6C2FE11F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D9F4A02-D1B5-9C47-B909-82E98A407F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1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30.png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microsoft.com/office/2007/relationships/media" Target="../media/media7.mp4"/><Relationship Id="rId7" Type="http://schemas.openxmlformats.org/officeDocument/2006/relationships/image" Target="../media/image10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microsoft.com/office/2007/relationships/media" Target="../media/media8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5.png"/><Relationship Id="rId3" Type="http://schemas.openxmlformats.org/officeDocument/2006/relationships/video" Target="../media/media3.mp4"/><Relationship Id="rId7" Type="http://schemas.openxmlformats.org/officeDocument/2006/relationships/video" Target="../media/media9.mp4"/><Relationship Id="rId12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microsoft.com/office/2007/relationships/media" Target="../media/media9.mp4"/><Relationship Id="rId11" Type="http://schemas.openxmlformats.org/officeDocument/2006/relationships/image" Target="../media/image5.png"/><Relationship Id="rId5" Type="http://schemas.openxmlformats.org/officeDocument/2006/relationships/video" Target="../media/media4.mp4"/><Relationship Id="rId10" Type="http://schemas.openxmlformats.org/officeDocument/2006/relationships/image" Target="../media/image23.png"/><Relationship Id="rId4" Type="http://schemas.microsoft.com/office/2007/relationships/media" Target="../media/media4.mp4"/><Relationship Id="rId9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2" Type="http://schemas.openxmlformats.org/officeDocument/2006/relationships/video" Target="NULL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10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07.png"/><Relationship Id="rId9" Type="http://schemas.openxmlformats.org/officeDocument/2006/relationships/image" Target="../media/image6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25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Relationship Id="rId14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microsoft.com/office/2007/relationships/hdphoto" Target="../media/hdphoto2.wdp"/><Relationship Id="rId26" Type="http://schemas.openxmlformats.org/officeDocument/2006/relationships/image" Target="../media/image45.png"/><Relationship Id="rId3" Type="http://schemas.openxmlformats.org/officeDocument/2006/relationships/image" Target="../media/image25.png"/><Relationship Id="rId21" Type="http://schemas.openxmlformats.org/officeDocument/2006/relationships/image" Target="../media/image4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microsoft.com/office/2007/relationships/hdphoto" Target="../media/hdphoto1.wdp"/><Relationship Id="rId25" Type="http://schemas.openxmlformats.org/officeDocument/2006/relationships/image" Target="../media/image4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32.png"/><Relationship Id="rId19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microsoft.com/office/2007/relationships/hdphoto" Target="../media/hdphoto2.wdp"/><Relationship Id="rId26" Type="http://schemas.openxmlformats.org/officeDocument/2006/relationships/image" Target="../media/image45.png"/><Relationship Id="rId3" Type="http://schemas.openxmlformats.org/officeDocument/2006/relationships/image" Target="../media/image25.png"/><Relationship Id="rId21" Type="http://schemas.openxmlformats.org/officeDocument/2006/relationships/image" Target="../media/image4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microsoft.com/office/2007/relationships/hdphoto" Target="../media/hdphoto1.wdp"/><Relationship Id="rId25" Type="http://schemas.openxmlformats.org/officeDocument/2006/relationships/image" Target="../media/image4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32.png"/><Relationship Id="rId19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image" Target="../media/image5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22.png"/><Relationship Id="rId5" Type="http://schemas.openxmlformats.org/officeDocument/2006/relationships/image" Target="../media/image53.png"/><Relationship Id="rId15" Type="http://schemas.openxmlformats.org/officeDocument/2006/relationships/image" Target="../media/image25.png"/><Relationship Id="rId10" Type="http://schemas.openxmlformats.org/officeDocument/2006/relationships/image" Target="../media/image111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25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793A-D184-0C5D-052B-04B0B2DD8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102" y="613975"/>
            <a:ext cx="5552752" cy="2603514"/>
          </a:xfrm>
        </p:spPr>
        <p:txBody>
          <a:bodyPr>
            <a:noAutofit/>
          </a:bodyPr>
          <a:lstStyle/>
          <a:p>
            <a:pPr algn="r"/>
            <a:r>
              <a:rPr lang="en-US" sz="3200" dirty="0">
                <a:solidFill>
                  <a:srgbClr val="002B6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Sequential Manipulation of Deformable Linear Object Networks with Endpoint Pose Measurements using Adaptive Model Predictive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0C363-5E19-9129-391A-2D8C88E9A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132" y="3716338"/>
            <a:ext cx="10581736" cy="392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Tyler Toner</a:t>
            </a:r>
            <a:r>
              <a:rPr lang="en-US" b="1" baseline="30000" dirty="0">
                <a:latin typeface="Cambria" panose="02040503050406030204" pitchFamily="18" charset="0"/>
              </a:rPr>
              <a:t>1,3</a:t>
            </a:r>
            <a:r>
              <a:rPr lang="en-US" dirty="0">
                <a:latin typeface="Cambria" panose="02040503050406030204" pitchFamily="18" charset="0"/>
              </a:rPr>
              <a:t>, Vahidreza Molazedeh</a:t>
            </a:r>
            <a:r>
              <a:rPr lang="en-US" baseline="30000" dirty="0">
                <a:latin typeface="Cambria" panose="02040503050406030204" pitchFamily="18" charset="0"/>
              </a:rPr>
              <a:t>3</a:t>
            </a:r>
            <a:r>
              <a:rPr lang="en-US" dirty="0">
                <a:latin typeface="Cambria" panose="02040503050406030204" pitchFamily="18" charset="0"/>
              </a:rPr>
              <a:t>, Miguel Saez</a:t>
            </a:r>
            <a:r>
              <a:rPr lang="en-US" baseline="30000" dirty="0">
                <a:latin typeface="Cambria" panose="02040503050406030204" pitchFamily="18" charset="0"/>
              </a:rPr>
              <a:t>3</a:t>
            </a:r>
            <a:r>
              <a:rPr lang="en-US" dirty="0">
                <a:latin typeface="Cambria" panose="02040503050406030204" pitchFamily="18" charset="0"/>
              </a:rPr>
              <a:t>, Dawn M. Tilbury</a:t>
            </a:r>
            <a:r>
              <a:rPr lang="en-US" baseline="30000" dirty="0">
                <a:latin typeface="Cambria" panose="02040503050406030204" pitchFamily="18" charset="0"/>
              </a:rPr>
              <a:t>1,2</a:t>
            </a:r>
            <a:r>
              <a:rPr lang="en-US" dirty="0">
                <a:latin typeface="Cambria" panose="02040503050406030204" pitchFamily="18" charset="0"/>
              </a:rPr>
              <a:t>, Kira Barton</a:t>
            </a:r>
            <a:r>
              <a:rPr lang="en-US" baseline="30000" dirty="0">
                <a:latin typeface="Cambria" panose="02040503050406030204" pitchFamily="18" charset="0"/>
              </a:rPr>
              <a:t>1,2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4A854D9-E985-D29D-2532-29E94901D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117" y="6066692"/>
            <a:ext cx="3161619" cy="6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oE-horiz.png">
            <a:extLst>
              <a:ext uri="{FF2B5EF4-FFF2-40B4-BE49-F238E27FC236}">
                <a16:creationId xmlns:a16="http://schemas.microsoft.com/office/drawing/2014/main" id="{C7FD297C-190A-8558-B079-822C151C59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148" y="6201339"/>
            <a:ext cx="5057720" cy="49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6F18BE5F-F0F8-226F-A5A6-C09962111455}"/>
              </a:ext>
            </a:extLst>
          </p:cNvPr>
          <p:cNvSpPr txBox="1">
            <a:spLocks/>
          </p:cNvSpPr>
          <p:nvPr/>
        </p:nvSpPr>
        <p:spPr>
          <a:xfrm>
            <a:off x="805132" y="4356358"/>
            <a:ext cx="10581736" cy="1220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aseline="30000" dirty="0">
                <a:latin typeface="Cambria" panose="02040503050406030204" pitchFamily="18" charset="0"/>
              </a:rPr>
              <a:t>1 </a:t>
            </a:r>
            <a:r>
              <a:rPr lang="en-US" sz="2000" dirty="0">
                <a:latin typeface="Cambria" panose="02040503050406030204" pitchFamily="18" charset="0"/>
              </a:rPr>
              <a:t>Department of Mechanical Engineering, University of Michigan</a:t>
            </a:r>
          </a:p>
          <a:p>
            <a:r>
              <a:rPr lang="en-US" sz="2000" baseline="30000" dirty="0">
                <a:latin typeface="Cambria" panose="02040503050406030204" pitchFamily="18" charset="0"/>
              </a:rPr>
              <a:t>2 </a:t>
            </a:r>
            <a:r>
              <a:rPr lang="en-US" sz="2000" dirty="0">
                <a:latin typeface="Cambria" panose="02040503050406030204" pitchFamily="18" charset="0"/>
              </a:rPr>
              <a:t>Robotics Department, University of Michigan</a:t>
            </a:r>
          </a:p>
          <a:p>
            <a:r>
              <a:rPr lang="en-US" sz="2000" baseline="30000" dirty="0">
                <a:latin typeface="Cambria" panose="02040503050406030204" pitchFamily="18" charset="0"/>
              </a:rPr>
              <a:t>3 </a:t>
            </a:r>
            <a:r>
              <a:rPr lang="en-US" sz="2000" dirty="0">
                <a:latin typeface="Cambria" panose="02040503050406030204" pitchFamily="18" charset="0"/>
              </a:rPr>
              <a:t>General Motors Research &amp; Development</a:t>
            </a:r>
          </a:p>
        </p:txBody>
      </p:sp>
      <p:pic>
        <p:nvPicPr>
          <p:cNvPr id="6" name="hall_rb_8x">
            <a:hlinkClick r:id="" action="ppaction://media"/>
            <a:extLst>
              <a:ext uri="{FF2B5EF4-FFF2-40B4-BE49-F238E27FC236}">
                <a16:creationId xmlns:a16="http://schemas.microsoft.com/office/drawing/2014/main" id="{4780169F-407D-8448-B895-DE80BF4A8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19223" t="7878" r="20248" b="17882"/>
          <a:stretch/>
        </p:blipFill>
        <p:spPr>
          <a:xfrm>
            <a:off x="6329148" y="2129900"/>
            <a:ext cx="1768786" cy="1220319"/>
          </a:xfrm>
          <a:prstGeom prst="rect">
            <a:avLst/>
          </a:prstGeom>
          <a:ln w="38100">
            <a:solidFill>
              <a:srgbClr val="FFD100"/>
            </a:solidFill>
          </a:ln>
        </p:spPr>
      </p:pic>
      <p:pic>
        <p:nvPicPr>
          <p:cNvPr id="7" name="rot_ens_4x">
            <a:hlinkClick r:id="" action="ppaction://media"/>
            <a:extLst>
              <a:ext uri="{FF2B5EF4-FFF2-40B4-BE49-F238E27FC236}">
                <a16:creationId xmlns:a16="http://schemas.microsoft.com/office/drawing/2014/main" id="{E4C2F56A-AA6E-D66C-D3F6-18BBA2489D0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l="33663" t="25629" r="27648" b="25391"/>
          <a:stretch/>
        </p:blipFill>
        <p:spPr>
          <a:xfrm>
            <a:off x="8181535" y="811024"/>
            <a:ext cx="1745838" cy="1243306"/>
          </a:xfrm>
          <a:prstGeom prst="rect">
            <a:avLst/>
          </a:prstGeom>
          <a:ln w="38100">
            <a:solidFill>
              <a:srgbClr val="FFD100"/>
            </a:solidFill>
          </a:ln>
        </p:spPr>
      </p:pic>
      <p:pic>
        <p:nvPicPr>
          <p:cNvPr id="4" name="bunched 10x">
            <a:hlinkClick r:id="" action="ppaction://media"/>
            <a:extLst>
              <a:ext uri="{FF2B5EF4-FFF2-40B4-BE49-F238E27FC236}">
                <a16:creationId xmlns:a16="http://schemas.microsoft.com/office/drawing/2014/main" id="{AB66F8EA-14FF-EB89-6425-33F7F21302C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4">
            <a:lum bright="20000" contrast="40000"/>
          </a:blip>
          <a:srcRect l="26785" t="6064" r="14466" b="20602"/>
          <a:stretch/>
        </p:blipFill>
        <p:spPr>
          <a:xfrm>
            <a:off x="6329148" y="811135"/>
            <a:ext cx="1794044" cy="1259648"/>
          </a:xfrm>
          <a:prstGeom prst="rect">
            <a:avLst/>
          </a:prstGeom>
          <a:ln w="38100">
            <a:solidFill>
              <a:srgbClr val="002B61"/>
            </a:solidFill>
          </a:ln>
        </p:spPr>
      </p:pic>
      <p:pic>
        <p:nvPicPr>
          <p:cNvPr id="5" name="tough 10x">
            <a:hlinkClick r:id="" action="ppaction://media"/>
            <a:extLst>
              <a:ext uri="{FF2B5EF4-FFF2-40B4-BE49-F238E27FC236}">
                <a16:creationId xmlns:a16="http://schemas.microsoft.com/office/drawing/2014/main" id="{77D16B3A-FC03-2031-E884-E99658A995D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5">
            <a:lum bright="20000" contrast="40000"/>
          </a:blip>
          <a:srcRect l="26785" t="6064" r="14466" b="20602"/>
          <a:stretch/>
        </p:blipFill>
        <p:spPr>
          <a:xfrm>
            <a:off x="8156604" y="2118407"/>
            <a:ext cx="1770769" cy="1243306"/>
          </a:xfrm>
          <a:prstGeom prst="rect">
            <a:avLst/>
          </a:prstGeom>
          <a:ln w="38100">
            <a:solidFill>
              <a:srgbClr val="002B61"/>
            </a:solidFill>
          </a:ln>
        </p:spPr>
      </p:pic>
    </p:spTree>
    <p:extLst>
      <p:ext uri="{BB962C8B-B14F-4D97-AF65-F5344CB8AC3E}">
        <p14:creationId xmlns:p14="http://schemas.microsoft.com/office/powerpoint/2010/main" val="357676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5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3574-8DC0-FF96-9EA9-35DFB6CA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Sparse Identification of Nonlinear Dynamics (</a:t>
            </a:r>
            <a:r>
              <a:rPr lang="en-US" sz="3200" dirty="0" err="1"/>
              <a:t>SINDy</a:t>
            </a:r>
            <a:r>
              <a:rPr lang="en-US" sz="3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89483-C197-1891-CF52-24CA716BE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9962"/>
                <a:ext cx="10515600" cy="26137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Objective: Learn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from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using 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library </a:t>
                </a:r>
                <a:r>
                  <a:rPr lang="en-US" sz="2400" dirty="0">
                    <a:solidFill>
                      <a:schemeClr val="tx1"/>
                    </a:solidFill>
                  </a:rPr>
                  <a:t>of nonlinear terms: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⋯ 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 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⋯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Then solve for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sparse coefficients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using regularization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</m:oMath>
                </a14:m>
                <a:endParaRPr lang="en-US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‖ </m:t>
                          </m:r>
                          <m:acc>
                            <m:accPr>
                              <m:chr m:val="̇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Ξ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12700" lvl="1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89483-C197-1891-CF52-24CA716BE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9962"/>
                <a:ext cx="10515600" cy="2613740"/>
              </a:xfrm>
              <a:blipFill>
                <a:blip r:embed="rId2"/>
                <a:stretch>
                  <a:fillRect l="-965" t="-3398" b="-56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07C7C-8402-3D28-B338-EFE8A011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F5EC0-256F-C780-7187-6C2F0C484C3D}"/>
              </a:ext>
            </a:extLst>
          </p:cNvPr>
          <p:cNvSpPr txBox="1"/>
          <p:nvPr/>
        </p:nvSpPr>
        <p:spPr>
          <a:xfrm>
            <a:off x="9866367" y="624877"/>
            <a:ext cx="2175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[Brunton et al. 2016]</a:t>
            </a:r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468A5D1-1772-7E97-5372-C2A96EB82F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" t="47014" b="2315"/>
          <a:stretch/>
        </p:blipFill>
        <p:spPr>
          <a:xfrm>
            <a:off x="3464415" y="3733702"/>
            <a:ext cx="6916425" cy="2987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AA1227-989E-A2B4-8100-2A8E85C30174}"/>
                  </a:ext>
                </a:extLst>
              </p:cNvPr>
              <p:cNvSpPr txBox="1"/>
              <p:nvPr/>
            </p:nvSpPr>
            <p:spPr>
              <a:xfrm>
                <a:off x="585789" y="4610047"/>
                <a:ext cx="2653022" cy="1235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ambria" panose="02040503050406030204" pitchFamily="18" charset="0"/>
                  </a:rPr>
                  <a:t>Polynomial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predicts dynamics, though rougher than NN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AA1227-989E-A2B4-8100-2A8E85C30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89" y="4610047"/>
                <a:ext cx="2653022" cy="1235082"/>
              </a:xfrm>
              <a:prstGeom prst="rect">
                <a:avLst/>
              </a:prstGeom>
              <a:blipFill>
                <a:blip r:embed="rId4"/>
                <a:stretch>
                  <a:fillRect t="-2020" r="-4306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2F1C07E-6B23-A42F-0741-FA9EEA8F0611}"/>
              </a:ext>
            </a:extLst>
          </p:cNvPr>
          <p:cNvSpPr/>
          <p:nvPr/>
        </p:nvSpPr>
        <p:spPr>
          <a:xfrm>
            <a:off x="4194306" y="3755218"/>
            <a:ext cx="528638" cy="2691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72D6D4-2C72-EB36-2E3F-C5C2812760FD}"/>
              </a:ext>
            </a:extLst>
          </p:cNvPr>
          <p:cNvSpPr/>
          <p:nvPr/>
        </p:nvSpPr>
        <p:spPr>
          <a:xfrm>
            <a:off x="7574000" y="3757421"/>
            <a:ext cx="528638" cy="2691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3574-8DC0-FF96-9EA9-35DFB6CA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Polynomial model admits useful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89483-C197-1891-CF52-24CA716BE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9962"/>
                <a:ext cx="10515600" cy="5738037"/>
              </a:xfrm>
            </p:spPr>
            <p:txBody>
              <a:bodyPr>
                <a:normAutofit/>
              </a:bodyPr>
              <a:lstStyle/>
              <a:p>
                <a:pPr marL="17463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We find significant </a:t>
                </a:r>
                <a:r>
                  <a:rPr lang="en-US" b="1" dirty="0">
                    <a:solidFill>
                      <a:schemeClr val="tx1"/>
                    </a:solidFill>
                  </a:rPr>
                  <a:t>rigid body dynamics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𝑟𝑏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17463" lvl="1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174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17463" lvl="1" indent="0">
                  <a:buNone/>
                </a:pPr>
                <a:endParaRPr lang="en-US" dirty="0"/>
              </a:p>
              <a:p>
                <a:pPr marL="17463" lvl="1" indent="0">
                  <a:buNone/>
                </a:pPr>
                <a:r>
                  <a:rPr lang="en-US" dirty="0"/>
                  <a:t>Where, for free terminal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subject to held terminal velocities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17463" lvl="1" indent="0">
                  <a:buNone/>
                </a:pPr>
                <a:endParaRPr lang="en-US" dirty="0"/>
              </a:p>
              <a:p>
                <a:pPr marL="17463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89483-C197-1891-CF52-24CA716BE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9962"/>
                <a:ext cx="10515600" cy="5738037"/>
              </a:xfrm>
              <a:blipFill>
                <a:blip r:embed="rId3"/>
                <a:stretch>
                  <a:fillRect l="-724" t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07C7C-8402-3D28-B338-EFE8A011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EN4 Notes: Kinematics of Rigid Bodies">
            <a:extLst>
              <a:ext uri="{FF2B5EF4-FFF2-40B4-BE49-F238E27FC236}">
                <a16:creationId xmlns:a16="http://schemas.microsoft.com/office/drawing/2014/main" id="{8A172F73-FD84-D405-E3AD-3C855892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164" y="747959"/>
            <a:ext cx="2126422" cy="193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showing the amount of dynamics&#10;&#10;Description automatically generated">
            <a:extLst>
              <a:ext uri="{FF2B5EF4-FFF2-40B4-BE49-F238E27FC236}">
                <a16:creationId xmlns:a16="http://schemas.microsoft.com/office/drawing/2014/main" id="{B7FE8B9A-AD09-3F41-6906-5107B8F372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3"/>
          <a:stretch/>
        </p:blipFill>
        <p:spPr>
          <a:xfrm>
            <a:off x="3469573" y="4664076"/>
            <a:ext cx="5484813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B932B8-2E93-FC5F-CEE6-6E903B86E515}"/>
                  </a:ext>
                </a:extLst>
              </p:cNvPr>
              <p:cNvSpPr txBox="1"/>
              <p:nvPr/>
            </p:nvSpPr>
            <p:spPr>
              <a:xfrm>
                <a:off x="8827582" y="5029772"/>
                <a:ext cx="2653022" cy="959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RB dynamics explanation frequency over all samples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B932B8-2E93-FC5F-CEE6-6E903B86E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582" y="5029772"/>
                <a:ext cx="2653022" cy="959109"/>
              </a:xfrm>
              <a:prstGeom prst="rect">
                <a:avLst/>
              </a:prstGeom>
              <a:blipFill>
                <a:blip r:embed="rId6"/>
                <a:stretch>
                  <a:fillRect l="-1914" t="-2632" r="-3828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92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EDC0-D100-3885-6596-B5EF0482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4390" cy="591805"/>
          </a:xfrm>
        </p:spPr>
        <p:txBody>
          <a:bodyPr>
            <a:normAutofit fontScale="90000"/>
          </a:bodyPr>
          <a:lstStyle/>
          <a:p>
            <a:r>
              <a:rPr lang="en-US" dirty="0"/>
              <a:t>Adaptive ensemble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30EAF3-D0CF-EE81-819B-D9D1C284F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9784" y="1149944"/>
                <a:ext cx="5966085" cy="31522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Local linear model: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𝑙𝑠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𝑙𝑠</m:t>
                        </m:r>
                      </m:sub>
                    </m:sSub>
                  </m:oMath>
                </a14:m>
                <a:r>
                  <a:rPr lang="en-US" sz="2000" dirty="0"/>
                  <a:t> is approximated over the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/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𝑙𝑠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𝑙𝑠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sz="2000" b="0" i="1" kern="100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kern="100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=1 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000" b="0" i="1" kern="100" smtClean="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kern="100" smtClean="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kern="100" smtClean="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b="0" i="1" kern="100" smtClean="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b="0" i="1" kern="100" smtClean="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sz="2000" b="1" i="1" kern="100" smtClean="0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b="1" i="1" kern="100" smtClean="0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b="0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b="0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kern="100" smtClean="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𝑙𝑠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b="0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b="0" i="1" kern="100" smtClean="0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kern="100" smtClean="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B050"/>
                    </a:solidFill>
                  </a:rPr>
                  <a:t>Learns subtle relationships between free terminals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FF0000"/>
                    </a:solidFill>
                  </a:rPr>
                  <a:t>Estimation involves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delay</a:t>
                </a:r>
                <a:r>
                  <a:rPr lang="en-US" sz="2000" dirty="0">
                    <a:solidFill>
                      <a:srgbClr val="FF0000"/>
                    </a:solidFill>
                  </a:rPr>
                  <a:t> and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control excitation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30EAF3-D0CF-EE81-819B-D9D1C284F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784" y="1149944"/>
                <a:ext cx="5966085" cy="3152234"/>
              </a:xfrm>
              <a:blipFill>
                <a:blip r:embed="rId3"/>
                <a:stretch>
                  <a:fillRect l="-849" t="-2008" b="-18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24369-AD9F-4971-9C05-402A0DE6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D65C4F9B-05C6-805B-554E-93B925316E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758" y="1149942"/>
                <a:ext cx="5966085" cy="31522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Global rigid body model: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𝑟𝑏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𝑟𝑏</m:t>
                        </m:r>
                      </m:sub>
                    </m:sSub>
                  </m:oMath>
                </a14:m>
                <a:r>
                  <a:rPr lang="en-US" sz="2000" dirty="0"/>
                  <a:t> is known and fixed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00B050"/>
                    </a:solidFill>
                  </a:rPr>
                  <a:t>Can be deployed immediately without delay</a:t>
                </a:r>
                <a:endParaRPr lang="en-US" sz="2000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FF0000"/>
                    </a:solidFill>
                  </a:rPr>
                  <a:t>Captures only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bulk dynamics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D65C4F9B-05C6-805B-554E-93B925316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758" y="1149942"/>
                <a:ext cx="5966085" cy="3152235"/>
              </a:xfrm>
              <a:prstGeom prst="rect">
                <a:avLst/>
              </a:prstGeom>
              <a:blipFill>
                <a:blip r:embed="rId4"/>
                <a:stretch>
                  <a:fillRect l="-1064" t="-200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0FE24767-FF02-4FBC-FCAE-77BEB6D8BF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33" y="4302177"/>
                <a:ext cx="5814936" cy="2190698"/>
              </a:xfrm>
              <a:prstGeom prst="rect">
                <a:avLst/>
              </a:prstGeom>
              <a:ln w="38100">
                <a:solidFill>
                  <a:srgbClr val="FFD100"/>
                </a:solidFill>
              </a:ln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dirty="0"/>
                  <a:t>Ensemble model </a:t>
                </a:r>
                <a:r>
                  <a:rPr lang="en-US" sz="2000" dirty="0"/>
                  <a:t>that captures benefits of both: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𝑟𝑏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sz="2200" dirty="0"/>
                  <a:t> is trust in rigid body model and decays over time at rate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b="0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b="0" dirty="0"/>
                  <a:t>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0FE24767-FF02-4FBC-FCAE-77BEB6D8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33" y="4302177"/>
                <a:ext cx="5814936" cy="2190698"/>
              </a:xfrm>
              <a:prstGeom prst="rect">
                <a:avLst/>
              </a:prstGeom>
              <a:blipFill>
                <a:blip r:embed="rId5"/>
                <a:stretch>
                  <a:fillRect l="-866" t="-2841"/>
                </a:stretch>
              </a:blipFill>
              <a:ln w="38100">
                <a:solidFill>
                  <a:srgbClr val="FFD1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79286C98-986D-45E0-D225-A4F1BBD2A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590" y="5064907"/>
            <a:ext cx="5011163" cy="12914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338AEA4-B425-3CB6-FBA7-6D2886D32ADA}"/>
              </a:ext>
            </a:extLst>
          </p:cNvPr>
          <p:cNvSpPr txBox="1"/>
          <p:nvPr/>
        </p:nvSpPr>
        <p:spPr>
          <a:xfrm>
            <a:off x="6911399" y="4495189"/>
            <a:ext cx="5011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>
                <a:latin typeface="Cambria" panose="02040503050406030204" pitchFamily="18" charset="0"/>
              </a:rPr>
              <a:t>Maximum p</a:t>
            </a:r>
            <a:r>
              <a:rPr lang="en-US" sz="1800" dirty="0">
                <a:latin typeface="Cambria" panose="02040503050406030204" pitchFamily="18" charset="0"/>
              </a:rPr>
              <a:t>rediction errors over 5 seconds using last 1 second of data:</a:t>
            </a:r>
          </a:p>
        </p:txBody>
      </p:sp>
    </p:spTree>
    <p:extLst>
      <p:ext uri="{BB962C8B-B14F-4D97-AF65-F5344CB8AC3E}">
        <p14:creationId xmlns:p14="http://schemas.microsoft.com/office/powerpoint/2010/main" val="367754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87A66-EE50-9B97-6755-0C64D010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6"/>
            <a:ext cx="10515600" cy="7069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</a:rPr>
              <a:t>Terminal manipulation controller and sequence planner</a:t>
            </a:r>
          </a:p>
        </p:txBody>
      </p:sp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8A852894-8040-D015-71F7-55C6827C0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88" y="4393749"/>
            <a:ext cx="5000259" cy="1962601"/>
          </a:xfrm>
          <a:prstGeom prst="rect">
            <a:avLst/>
          </a:prstGeom>
          <a:ln w="38100">
            <a:solidFill>
              <a:srgbClr val="FFD1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728D7-F3AE-2E0C-D3D0-E908606D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ECCE4F-3034-499E-BA6F-E11FAFF6343C}" type="slidenum">
              <a:rPr lang="en-US" smtClean="0"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993D7-4202-03FE-E917-C79031F4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8" y="1693408"/>
            <a:ext cx="4881784" cy="1218705"/>
          </a:xfrm>
          <a:prstGeom prst="rect">
            <a:avLst/>
          </a:prstGeom>
          <a:ln w="38100">
            <a:solidFill>
              <a:srgbClr val="002B6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5A469D-32E0-EA8D-EDFC-AB7D31A7C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999" y="1442405"/>
            <a:ext cx="5611368" cy="4573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848960-6B5F-004C-1CD5-A1155F3A8486}"/>
              </a:ext>
            </a:extLst>
          </p:cNvPr>
          <p:cNvSpPr txBox="1"/>
          <p:nvPr/>
        </p:nvSpPr>
        <p:spPr>
          <a:xfrm>
            <a:off x="700788" y="3406181"/>
            <a:ext cx="4529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Controller</a:t>
            </a:r>
            <a:r>
              <a:rPr lang="en-US" dirty="0">
                <a:latin typeface="Cambria" panose="02040503050406030204" pitchFamily="18" charset="0"/>
              </a:rPr>
              <a:t> drives held terminal to goal without driving free terminals into constraint violation: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526F3-C12F-F180-34DE-2903E0149A0B}"/>
              </a:ext>
            </a:extLst>
          </p:cNvPr>
          <p:cNvSpPr txBox="1"/>
          <p:nvPr/>
        </p:nvSpPr>
        <p:spPr>
          <a:xfrm>
            <a:off x="641633" y="929710"/>
            <a:ext cx="505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Planner </a:t>
            </a:r>
            <a:r>
              <a:rPr lang="en-US" dirty="0">
                <a:latin typeface="Cambria" panose="02040503050406030204" pitchFamily="18" charset="0"/>
              </a:rPr>
              <a:t>heuristically chooses the next terminal to hold based on current constraint proximity:</a:t>
            </a:r>
            <a:endParaRPr lang="en-US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5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44038-0046-20A7-AFC6-4AEE9B94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60A7A-FBDD-35F7-E606-C4F8C0DA8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yellow background with a blue and white object&#10;&#10;Description automatically generated">
            <a:extLst>
              <a:ext uri="{FF2B5EF4-FFF2-40B4-BE49-F238E27FC236}">
                <a16:creationId xmlns:a16="http://schemas.microsoft.com/office/drawing/2014/main" id="{3AE7B02A-B8D5-6497-A133-F105A4A8D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32" y="2542512"/>
            <a:ext cx="11386536" cy="1772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83B7D-E27E-2362-6106-7BAFBE1D085F}"/>
              </a:ext>
            </a:extLst>
          </p:cNvPr>
          <p:cNvSpPr txBox="1"/>
          <p:nvPr/>
        </p:nvSpPr>
        <p:spPr>
          <a:xfrm>
            <a:off x="902782" y="4934320"/>
            <a:ext cx="1045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Applied framework with </a:t>
            </a:r>
            <a:r>
              <a:rPr lang="en-US" b="1" dirty="0">
                <a:latin typeface="Cambria" panose="02040503050406030204" pitchFamily="18" charset="0"/>
              </a:rPr>
              <a:t>rigid body model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latin typeface="Cambria" panose="02040503050406030204" pitchFamily="18" charset="0"/>
              </a:rPr>
              <a:t>ensemble model </a:t>
            </a:r>
            <a:r>
              <a:rPr lang="en-US" dirty="0">
                <a:latin typeface="Cambria" panose="02040503050406030204" pitchFamily="18" charset="0"/>
              </a:rPr>
              <a:t>to increasingly challenging problems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CE421166-B2A8-D86E-437C-4F05E74F21FE}"/>
              </a:ext>
            </a:extLst>
          </p:cNvPr>
          <p:cNvSpPr/>
          <p:nvPr/>
        </p:nvSpPr>
        <p:spPr>
          <a:xfrm rot="5400000">
            <a:off x="5577307" y="681828"/>
            <a:ext cx="522639" cy="7982345"/>
          </a:xfrm>
          <a:prstGeom prst="upArrow">
            <a:avLst/>
          </a:prstGeom>
          <a:solidFill>
            <a:srgbClr val="002B61"/>
          </a:solidFill>
          <a:ln>
            <a:solidFill>
              <a:srgbClr val="FFD1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8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9004A8-B7B6-BF95-472E-5279229A969E}"/>
              </a:ext>
            </a:extLst>
          </p:cNvPr>
          <p:cNvSpPr txBox="1"/>
          <p:nvPr/>
        </p:nvSpPr>
        <p:spPr>
          <a:xfrm>
            <a:off x="228145" y="3516456"/>
            <a:ext cx="2004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Ensemble model</a:t>
            </a:r>
          </a:p>
        </p:txBody>
      </p:sp>
      <p:pic>
        <p:nvPicPr>
          <p:cNvPr id="2" name="easy_ens_4x">
            <a:hlinkClick r:id="" action="ppaction://media"/>
            <a:extLst>
              <a:ext uri="{FF2B5EF4-FFF2-40B4-BE49-F238E27FC236}">
                <a16:creationId xmlns:a16="http://schemas.microsoft.com/office/drawing/2014/main" id="{6D2E9B87-61BA-F7C1-8370-83B2D3F91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3663" t="22380" r="27903" b="26085"/>
          <a:stretch/>
        </p:blipFill>
        <p:spPr>
          <a:xfrm>
            <a:off x="2468880" y="1946422"/>
            <a:ext cx="4297681" cy="3241471"/>
          </a:xfrm>
          <a:prstGeom prst="rect">
            <a:avLst/>
          </a:prstGeom>
        </p:spPr>
      </p:pic>
      <p:pic>
        <p:nvPicPr>
          <p:cNvPr id="3" name="rot_ens_4x">
            <a:hlinkClick r:id="" action="ppaction://media"/>
            <a:extLst>
              <a:ext uri="{FF2B5EF4-FFF2-40B4-BE49-F238E27FC236}">
                <a16:creationId xmlns:a16="http://schemas.microsoft.com/office/drawing/2014/main" id="{34DAE323-7C1B-0CF7-46F0-06723AE7E0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3663" t="23075" r="27648" b="25391"/>
          <a:stretch/>
        </p:blipFill>
        <p:spPr>
          <a:xfrm>
            <a:off x="7239000" y="1946421"/>
            <a:ext cx="4326137" cy="3241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62C3CB-FD5E-1876-4BCF-6EC585150C35}"/>
              </a:ext>
            </a:extLst>
          </p:cNvPr>
          <p:cNvSpPr txBox="1"/>
          <p:nvPr/>
        </p:nvSpPr>
        <p:spPr>
          <a:xfrm>
            <a:off x="5571601" y="4803548"/>
            <a:ext cx="120284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(a) 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9E2B5-EC1E-BC7F-DAA3-E0CCD0650CF8}"/>
              </a:ext>
            </a:extLst>
          </p:cNvPr>
          <p:cNvSpPr txBox="1"/>
          <p:nvPr/>
        </p:nvSpPr>
        <p:spPr>
          <a:xfrm>
            <a:off x="9969338" y="4811054"/>
            <a:ext cx="16036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(b) rotated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6759E-C0E7-1DE3-39FC-ECAC75858F67}"/>
              </a:ext>
            </a:extLst>
          </p:cNvPr>
          <p:cNvSpPr txBox="1"/>
          <p:nvPr/>
        </p:nvSpPr>
        <p:spPr>
          <a:xfrm>
            <a:off x="2986925" y="469778"/>
            <a:ext cx="6218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The framework performs well on simple problems with either the </a:t>
            </a:r>
            <a:r>
              <a:rPr lang="en-US" sz="2400" b="1" dirty="0">
                <a:latin typeface="Cambria" panose="02040503050406030204" pitchFamily="18" charset="0"/>
              </a:rPr>
              <a:t>ensemble model</a:t>
            </a:r>
            <a:r>
              <a:rPr lang="en-US" sz="2400" dirty="0">
                <a:latin typeface="Cambria" panose="02040503050406030204" pitchFamily="18" charset="0"/>
              </a:rPr>
              <a:t> or </a:t>
            </a:r>
            <a:r>
              <a:rPr lang="en-US" sz="2400" b="1" dirty="0">
                <a:latin typeface="Cambria" panose="02040503050406030204" pitchFamily="18" charset="0"/>
              </a:rPr>
              <a:t>rigid body model</a:t>
            </a:r>
            <a:r>
              <a:rPr lang="en-US" sz="2400" dirty="0">
                <a:latin typeface="Cambria" panose="02040503050406030204" pitchFamily="18" charset="0"/>
              </a:rPr>
              <a:t> alone.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E1E67-076E-7E5F-68D7-0D4BD7B6CCEC}"/>
              </a:ext>
            </a:extLst>
          </p:cNvPr>
          <p:cNvSpPr txBox="1"/>
          <p:nvPr/>
        </p:nvSpPr>
        <p:spPr>
          <a:xfrm>
            <a:off x="10093163" y="6381319"/>
            <a:ext cx="2004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ambria" panose="02040503050406030204" pitchFamily="18" charset="0"/>
              </a:rPr>
              <a:t>Playback speed: 4x</a:t>
            </a:r>
          </a:p>
        </p:txBody>
      </p:sp>
    </p:spTree>
    <p:extLst>
      <p:ext uri="{BB962C8B-B14F-4D97-AF65-F5344CB8AC3E}">
        <p14:creationId xmlns:p14="http://schemas.microsoft.com/office/powerpoint/2010/main" val="408945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ACD7BC-C405-EA53-23E0-BBEC8B178EFA}"/>
              </a:ext>
            </a:extLst>
          </p:cNvPr>
          <p:cNvSpPr txBox="1"/>
          <p:nvPr/>
        </p:nvSpPr>
        <p:spPr>
          <a:xfrm>
            <a:off x="0" y="3374929"/>
            <a:ext cx="192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(c) obstacle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125F9-0B13-518B-055C-76BADDDD39E9}"/>
              </a:ext>
            </a:extLst>
          </p:cNvPr>
          <p:cNvSpPr txBox="1"/>
          <p:nvPr/>
        </p:nvSpPr>
        <p:spPr>
          <a:xfrm>
            <a:off x="2387320" y="481070"/>
            <a:ext cx="7722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When navigating through a narrow opening, the framework with the </a:t>
            </a:r>
            <a:r>
              <a:rPr lang="en-US" sz="2400" b="1" dirty="0">
                <a:latin typeface="Cambria" panose="02040503050406030204" pitchFamily="18" charset="0"/>
              </a:rPr>
              <a:t>ensemble model </a:t>
            </a:r>
            <a:r>
              <a:rPr lang="en-US" sz="2400" dirty="0">
                <a:latin typeface="Cambria" panose="02040503050406030204" pitchFamily="18" charset="0"/>
              </a:rPr>
              <a:t>succeeds, while that with the </a:t>
            </a:r>
            <a:r>
              <a:rPr lang="en-US" sz="2400" b="1" dirty="0">
                <a:latin typeface="Cambria" panose="02040503050406030204" pitchFamily="18" charset="0"/>
              </a:rPr>
              <a:t>rigid body model </a:t>
            </a:r>
            <a:r>
              <a:rPr lang="en-US" sz="2400" dirty="0">
                <a:latin typeface="Cambria" panose="02040503050406030204" pitchFamily="18" charset="0"/>
              </a:rPr>
              <a:t>becomes stuck.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6FCB7-0369-9FBC-B975-ED9C67067A79}"/>
              </a:ext>
            </a:extLst>
          </p:cNvPr>
          <p:cNvSpPr txBox="1"/>
          <p:nvPr/>
        </p:nvSpPr>
        <p:spPr>
          <a:xfrm>
            <a:off x="3503134" y="5176600"/>
            <a:ext cx="274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Does not finish</a:t>
            </a:r>
          </a:p>
        </p:txBody>
      </p:sp>
      <p:pic>
        <p:nvPicPr>
          <p:cNvPr id="7" name="obs_rb_4x">
            <a:hlinkClick r:id="" action="ppaction://media"/>
            <a:extLst>
              <a:ext uri="{FF2B5EF4-FFF2-40B4-BE49-F238E27FC236}">
                <a16:creationId xmlns:a16="http://schemas.microsoft.com/office/drawing/2014/main" id="{217BE862-D771-1072-F4E8-5858BFAE07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2423" t="25234" r="27926" b="25951"/>
          <a:stretch/>
        </p:blipFill>
        <p:spPr>
          <a:xfrm>
            <a:off x="2648343" y="1940918"/>
            <a:ext cx="4297681" cy="2976163"/>
          </a:xfrm>
          <a:prstGeom prst="rect">
            <a:avLst/>
          </a:prstGeom>
        </p:spPr>
      </p:pic>
      <p:pic>
        <p:nvPicPr>
          <p:cNvPr id="8" name="obs_ens_4x">
            <a:hlinkClick r:id="" action="ppaction://media"/>
            <a:extLst>
              <a:ext uri="{FF2B5EF4-FFF2-40B4-BE49-F238E27FC236}">
                <a16:creationId xmlns:a16="http://schemas.microsoft.com/office/drawing/2014/main" id="{62FD1E25-D0D7-66B6-8084-E57D7FD0ED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3905" t="25193" r="28238" b="25991"/>
          <a:stretch/>
        </p:blipFill>
        <p:spPr>
          <a:xfrm>
            <a:off x="7520791" y="1940918"/>
            <a:ext cx="4103223" cy="2976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7B5E51-26DA-DB31-FBE2-0EF50AD89B39}"/>
              </a:ext>
            </a:extLst>
          </p:cNvPr>
          <p:cNvSpPr txBox="1"/>
          <p:nvPr/>
        </p:nvSpPr>
        <p:spPr>
          <a:xfrm>
            <a:off x="4671210" y="4776490"/>
            <a:ext cx="22886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Rigid body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8FC24-2BA9-FF6C-9C6C-7369E9F8B928}"/>
              </a:ext>
            </a:extLst>
          </p:cNvPr>
          <p:cNvSpPr txBox="1"/>
          <p:nvPr/>
        </p:nvSpPr>
        <p:spPr>
          <a:xfrm>
            <a:off x="9572402" y="4776490"/>
            <a:ext cx="20601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Ensemble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FE57A-E047-A59F-8A61-BDE7EBA1DC1F}"/>
              </a:ext>
            </a:extLst>
          </p:cNvPr>
          <p:cNvSpPr txBox="1"/>
          <p:nvPr/>
        </p:nvSpPr>
        <p:spPr>
          <a:xfrm>
            <a:off x="10093163" y="6381319"/>
            <a:ext cx="2004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ambria" panose="02040503050406030204" pitchFamily="18" charset="0"/>
              </a:rPr>
              <a:t>Playback speed: 4x</a:t>
            </a:r>
          </a:p>
        </p:txBody>
      </p:sp>
    </p:spTree>
    <p:extLst>
      <p:ext uri="{BB962C8B-B14F-4D97-AF65-F5344CB8AC3E}">
        <p14:creationId xmlns:p14="http://schemas.microsoft.com/office/powerpoint/2010/main" val="30872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7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repeatCount="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ACD7BC-C405-EA53-23E0-BBEC8B178EFA}"/>
              </a:ext>
            </a:extLst>
          </p:cNvPr>
          <p:cNvSpPr txBox="1"/>
          <p:nvPr/>
        </p:nvSpPr>
        <p:spPr>
          <a:xfrm>
            <a:off x="261902" y="3374929"/>
            <a:ext cx="1399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(d) hall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125F9-0B13-518B-055C-76BADDDD39E9}"/>
              </a:ext>
            </a:extLst>
          </p:cNvPr>
          <p:cNvSpPr txBox="1"/>
          <p:nvPr/>
        </p:nvSpPr>
        <p:spPr>
          <a:xfrm>
            <a:off x="2342907" y="436141"/>
            <a:ext cx="7506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When navigating around a wall of obstacles, the framework with </a:t>
            </a:r>
            <a:r>
              <a:rPr lang="en-US" sz="2400" b="1" dirty="0">
                <a:latin typeface="Cambria" panose="02040503050406030204" pitchFamily="18" charset="0"/>
              </a:rPr>
              <a:t>both models succeed</a:t>
            </a:r>
            <a:r>
              <a:rPr lang="en-US" sz="2400" dirty="0">
                <a:latin typeface="Cambria" panose="02040503050406030204" pitchFamily="18" charset="0"/>
              </a:rPr>
              <a:t>, but that with the </a:t>
            </a:r>
            <a:r>
              <a:rPr lang="en-US" sz="2400" b="1" dirty="0">
                <a:latin typeface="Cambria" panose="02040503050406030204" pitchFamily="18" charset="0"/>
              </a:rPr>
              <a:t>ensemble model </a:t>
            </a:r>
            <a:r>
              <a:rPr lang="en-US" sz="2400" dirty="0">
                <a:latin typeface="Cambria" panose="02040503050406030204" pitchFamily="18" charset="0"/>
              </a:rPr>
              <a:t>avoids obstacles more reliably.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B5E51-26DA-DB31-FBE2-0EF50AD89B39}"/>
              </a:ext>
            </a:extLst>
          </p:cNvPr>
          <p:cNvSpPr txBox="1"/>
          <p:nvPr/>
        </p:nvSpPr>
        <p:spPr>
          <a:xfrm>
            <a:off x="4671210" y="5016661"/>
            <a:ext cx="22886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Rigid body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8FC24-2BA9-FF6C-9C6C-7369E9F8B928}"/>
              </a:ext>
            </a:extLst>
          </p:cNvPr>
          <p:cNvSpPr txBox="1"/>
          <p:nvPr/>
        </p:nvSpPr>
        <p:spPr>
          <a:xfrm>
            <a:off x="9572402" y="5016661"/>
            <a:ext cx="20601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Ensemble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91828-5735-C791-4082-2191B218D45F}"/>
              </a:ext>
            </a:extLst>
          </p:cNvPr>
          <p:cNvSpPr txBox="1"/>
          <p:nvPr/>
        </p:nvSpPr>
        <p:spPr>
          <a:xfrm>
            <a:off x="10093163" y="6381319"/>
            <a:ext cx="2004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ambria" panose="02040503050406030204" pitchFamily="18" charset="0"/>
              </a:rPr>
              <a:t>Playback speed: 8x</a:t>
            </a:r>
          </a:p>
        </p:txBody>
      </p:sp>
      <p:pic>
        <p:nvPicPr>
          <p:cNvPr id="18" name="hall_rb_8x">
            <a:hlinkClick r:id="" action="ppaction://media"/>
            <a:extLst>
              <a:ext uri="{FF2B5EF4-FFF2-40B4-BE49-F238E27FC236}">
                <a16:creationId xmlns:a16="http://schemas.microsoft.com/office/drawing/2014/main" id="{3E3F652C-ED96-BD11-7E06-F16AAFE3E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9223" t="7878" r="20248" b="17882"/>
          <a:stretch/>
        </p:blipFill>
        <p:spPr>
          <a:xfrm>
            <a:off x="2461261" y="2072639"/>
            <a:ext cx="4267200" cy="2944021"/>
          </a:xfrm>
          <a:prstGeom prst="rect">
            <a:avLst/>
          </a:prstGeom>
        </p:spPr>
      </p:pic>
      <p:pic>
        <p:nvPicPr>
          <p:cNvPr id="19" name="hall_ens_8x">
            <a:hlinkClick r:id="" action="ppaction://media"/>
            <a:extLst>
              <a:ext uri="{FF2B5EF4-FFF2-40B4-BE49-F238E27FC236}">
                <a16:creationId xmlns:a16="http://schemas.microsoft.com/office/drawing/2014/main" id="{FD79A775-E546-8AC7-9144-C746F92EA0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9727" t="7177" r="20252" b="20750"/>
          <a:stretch/>
        </p:blipFill>
        <p:spPr>
          <a:xfrm>
            <a:off x="7109460" y="2058367"/>
            <a:ext cx="4358640" cy="294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7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92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botic arm with a black and white box&#10;&#10;Description automatically generated with medium confidence">
            <a:extLst>
              <a:ext uri="{FF2B5EF4-FFF2-40B4-BE49-F238E27FC236}">
                <a16:creationId xmlns:a16="http://schemas.microsoft.com/office/drawing/2014/main" id="{506A8BC5-29D5-226D-50C7-17A76BB356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5758" y="-17838"/>
            <a:ext cx="4423506" cy="3317629"/>
          </a:xfrm>
          <a:prstGeom prst="rect">
            <a:avLst/>
          </a:prstGeom>
        </p:spPr>
      </p:pic>
      <p:sp>
        <p:nvSpPr>
          <p:cNvPr id="8" name="Line Callout 2 7">
            <a:extLst>
              <a:ext uri="{FF2B5EF4-FFF2-40B4-BE49-F238E27FC236}">
                <a16:creationId xmlns:a16="http://schemas.microsoft.com/office/drawing/2014/main" id="{47DAF1D7-B74C-378C-82BA-41DB1B4D516C}"/>
              </a:ext>
            </a:extLst>
          </p:cNvPr>
          <p:cNvSpPr/>
          <p:nvPr/>
        </p:nvSpPr>
        <p:spPr>
          <a:xfrm>
            <a:off x="842838" y="1844704"/>
            <a:ext cx="2528516" cy="842838"/>
          </a:xfrm>
          <a:prstGeom prst="borderCallout2">
            <a:avLst>
              <a:gd name="adj1" fmla="val 11203"/>
              <a:gd name="adj2" fmla="val 102272"/>
              <a:gd name="adj3" fmla="val 11202"/>
              <a:gd name="adj4" fmla="val 110114"/>
              <a:gd name="adj5" fmla="val 38915"/>
              <a:gd name="adj6" fmla="val 146517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Magnetic mating to simulate insertion</a:t>
            </a:r>
          </a:p>
        </p:txBody>
      </p:sp>
      <p:sp>
        <p:nvSpPr>
          <p:cNvPr id="9" name="Line Callout 2 8">
            <a:extLst>
              <a:ext uri="{FF2B5EF4-FFF2-40B4-BE49-F238E27FC236}">
                <a16:creationId xmlns:a16="http://schemas.microsoft.com/office/drawing/2014/main" id="{E9677AFC-FF4B-8A93-7897-F7D8E268FB03}"/>
              </a:ext>
            </a:extLst>
          </p:cNvPr>
          <p:cNvSpPr/>
          <p:nvPr/>
        </p:nvSpPr>
        <p:spPr>
          <a:xfrm>
            <a:off x="5783590" y="2266123"/>
            <a:ext cx="2528516" cy="842838"/>
          </a:xfrm>
          <a:prstGeom prst="borderCallout2">
            <a:avLst>
              <a:gd name="adj1" fmla="val 29127"/>
              <a:gd name="adj2" fmla="val -1816"/>
              <a:gd name="adj3" fmla="val 27239"/>
              <a:gd name="adj4" fmla="val -9069"/>
              <a:gd name="adj5" fmla="val -47878"/>
              <a:gd name="adj6" fmla="val -338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Modified automotive wire harness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47956BB0-3CDB-AC1C-0C76-35D06ECFA4BC}"/>
              </a:ext>
            </a:extLst>
          </p:cNvPr>
          <p:cNvSpPr/>
          <p:nvPr/>
        </p:nvSpPr>
        <p:spPr>
          <a:xfrm>
            <a:off x="1440511" y="390941"/>
            <a:ext cx="2528516" cy="563753"/>
          </a:xfrm>
          <a:prstGeom prst="borderCallout2">
            <a:avLst>
              <a:gd name="adj1" fmla="val 11203"/>
              <a:gd name="adj2" fmla="val 102272"/>
              <a:gd name="adj3" fmla="val 11202"/>
              <a:gd name="adj4" fmla="val 110114"/>
              <a:gd name="adj5" fmla="val 101571"/>
              <a:gd name="adj6" fmla="val 141171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Static receptacles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50FA4-CFAD-0DB2-7418-3C8DC2F0AD6F}"/>
              </a:ext>
            </a:extLst>
          </p:cNvPr>
          <p:cNvSpPr txBox="1"/>
          <p:nvPr/>
        </p:nvSpPr>
        <p:spPr>
          <a:xfrm>
            <a:off x="7747359" y="332446"/>
            <a:ext cx="3066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Physical case study: automotive wire harness installation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89649-C75A-82C9-43F2-2EF09CCA1867}"/>
              </a:ext>
            </a:extLst>
          </p:cNvPr>
          <p:cNvSpPr txBox="1"/>
          <p:nvPr/>
        </p:nvSpPr>
        <p:spPr>
          <a:xfrm>
            <a:off x="923041" y="5716400"/>
            <a:ext cx="10345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Framework with </a:t>
            </a:r>
            <a:r>
              <a:rPr lang="en-US" sz="2400" b="1" dirty="0">
                <a:latin typeface="Cambria" panose="02040503050406030204" pitchFamily="18" charset="0"/>
              </a:rPr>
              <a:t>ensemble model </a:t>
            </a:r>
            <a:r>
              <a:rPr lang="en-US" sz="2400" dirty="0">
                <a:latin typeface="Cambria" panose="02040503050406030204" pitchFamily="18" charset="0"/>
              </a:rPr>
              <a:t>solves problem with a variety of initial conditions without </a:t>
            </a:r>
            <a:r>
              <a:rPr lang="en-US" sz="2400" i="1" dirty="0">
                <a:latin typeface="Cambria" panose="02040503050406030204" pitchFamily="18" charset="0"/>
              </a:rPr>
              <a:t>a priori </a:t>
            </a:r>
            <a:r>
              <a:rPr lang="en-US" sz="2400" dirty="0">
                <a:latin typeface="Cambria" panose="02040503050406030204" pitchFamily="18" charset="0"/>
              </a:rPr>
              <a:t>learning or system identification.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A346F-253B-D125-64CB-D41996063B86}"/>
              </a:ext>
            </a:extLst>
          </p:cNvPr>
          <p:cNvSpPr txBox="1"/>
          <p:nvPr/>
        </p:nvSpPr>
        <p:spPr>
          <a:xfrm>
            <a:off x="10187484" y="6556316"/>
            <a:ext cx="2004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ambria" panose="02040503050406030204" pitchFamily="18" charset="0"/>
              </a:rPr>
              <a:t>Playback speed: 10x</a:t>
            </a:r>
          </a:p>
        </p:txBody>
      </p:sp>
      <p:pic>
        <p:nvPicPr>
          <p:cNvPr id="5" name="bunched 10x">
            <a:hlinkClick r:id="" action="ppaction://media"/>
            <a:extLst>
              <a:ext uri="{FF2B5EF4-FFF2-40B4-BE49-F238E27FC236}">
                <a16:creationId xmlns:a16="http://schemas.microsoft.com/office/drawing/2014/main" id="{07614974-2068-19EF-E598-5F89FF87A49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1">
            <a:lum bright="20000" contrast="40000"/>
          </a:blip>
          <a:srcRect l="26785" t="6064" r="14466" b="20602"/>
          <a:stretch/>
        </p:blipFill>
        <p:spPr>
          <a:xfrm>
            <a:off x="4477993" y="3371303"/>
            <a:ext cx="3305982" cy="2321222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6" name="tough 10x">
            <a:hlinkClick r:id="" action="ppaction://media"/>
            <a:extLst>
              <a:ext uri="{FF2B5EF4-FFF2-40B4-BE49-F238E27FC236}">
                <a16:creationId xmlns:a16="http://schemas.microsoft.com/office/drawing/2014/main" id="{15B04665-E8C7-92C0-F216-D6A7A32DCFD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12">
            <a:lum bright="20000" contrast="40000"/>
          </a:blip>
          <a:srcRect l="26785" t="6064" r="14466" b="20602"/>
          <a:stretch/>
        </p:blipFill>
        <p:spPr>
          <a:xfrm>
            <a:off x="7783976" y="3371303"/>
            <a:ext cx="3305982" cy="2321222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4" name="basic 10x">
            <a:hlinkClick r:id="" action="ppaction://media"/>
            <a:extLst>
              <a:ext uri="{FF2B5EF4-FFF2-40B4-BE49-F238E27FC236}">
                <a16:creationId xmlns:a16="http://schemas.microsoft.com/office/drawing/2014/main" id="{B556C659-1680-85BF-205E-1920B3FEF356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13">
            <a:lum bright="20000" contrast="40000"/>
          </a:blip>
          <a:srcRect l="26797" t="6064" r="14453" b="20602"/>
          <a:stretch/>
        </p:blipFill>
        <p:spPr>
          <a:xfrm>
            <a:off x="1172011" y="3371303"/>
            <a:ext cx="3305983" cy="2321223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D7388D-6C85-3013-43CD-FB055FF5138D}"/>
              </a:ext>
            </a:extLst>
          </p:cNvPr>
          <p:cNvSpPr txBox="1"/>
          <p:nvPr/>
        </p:nvSpPr>
        <p:spPr>
          <a:xfrm>
            <a:off x="1102042" y="5259902"/>
            <a:ext cx="176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(b) basic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758EB-A1CC-4591-D7EC-764F7A7C90C8}"/>
              </a:ext>
            </a:extLst>
          </p:cNvPr>
          <p:cNvSpPr txBox="1"/>
          <p:nvPr/>
        </p:nvSpPr>
        <p:spPr>
          <a:xfrm>
            <a:off x="4477992" y="5268618"/>
            <a:ext cx="21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(c) bunched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655E5-9CBA-14FA-B905-8152DF36619C}"/>
              </a:ext>
            </a:extLst>
          </p:cNvPr>
          <p:cNvSpPr txBox="1"/>
          <p:nvPr/>
        </p:nvSpPr>
        <p:spPr>
          <a:xfrm>
            <a:off x="7711108" y="5268618"/>
            <a:ext cx="176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(d) tough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46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38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52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35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3" grpId="0"/>
      <p:bldP spid="7" grpId="0"/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nit constr 10x">
            <a:hlinkClick r:id="" action="ppaction://media"/>
            <a:extLst>
              <a:ext uri="{FF2B5EF4-FFF2-40B4-BE49-F238E27FC236}">
                <a16:creationId xmlns:a16="http://schemas.microsoft.com/office/drawing/2014/main" id="{C36B80B4-03B2-59C3-7062-5CF28DBB0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11168.6453"/>
                </p14:media>
              </p:ext>
            </p:extLst>
          </p:nvPr>
        </p:nvPicPr>
        <p:blipFill rotWithShape="1">
          <a:blip r:embed="rId6">
            <a:lum bright="20000" contrast="40000"/>
          </a:blip>
          <a:srcRect l="26745" t="6018" r="14505" b="20648"/>
          <a:stretch/>
        </p:blipFill>
        <p:spPr>
          <a:xfrm>
            <a:off x="2718423" y="540686"/>
            <a:ext cx="7162800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FC94C-06AE-4CEB-3583-EDE0C3E928EC}"/>
              </a:ext>
            </a:extLst>
          </p:cNvPr>
          <p:cNvSpPr txBox="1"/>
          <p:nvPr/>
        </p:nvSpPr>
        <p:spPr>
          <a:xfrm>
            <a:off x="7851126" y="2767280"/>
            <a:ext cx="16224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  <a:ea typeface="CMU Serif" panose="02000603000000000000" pitchFamily="2" charset="0"/>
                <a:cs typeface="CMU Serif" panose="02000603000000000000" pitchFamily="2" charset="0"/>
              </a:rPr>
              <a:t>initially ungraspable due to obstacle proximity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E0DE3C-CF8B-965E-3BF6-9562AC875F58}"/>
              </a:ext>
            </a:extLst>
          </p:cNvPr>
          <p:cNvCxnSpPr>
            <a:cxnSpLocks/>
          </p:cNvCxnSpPr>
          <p:nvPr/>
        </p:nvCxnSpPr>
        <p:spPr>
          <a:xfrm flipV="1">
            <a:off x="8338700" y="2165262"/>
            <a:ext cx="60792" cy="5031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E3F362-011C-C5DF-CAB0-89DC988D7B4E}"/>
              </a:ext>
            </a:extLst>
          </p:cNvPr>
          <p:cNvSpPr txBox="1"/>
          <p:nvPr/>
        </p:nvSpPr>
        <p:spPr>
          <a:xfrm>
            <a:off x="3744686" y="4168546"/>
            <a:ext cx="2357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  <a:ea typeface="CMU Serif" panose="02000603000000000000" pitchFamily="2" charset="0"/>
                <a:cs typeface="CMU Serif" panose="02000603000000000000" pitchFamily="2" charset="0"/>
              </a:rPr>
              <a:t>planner chooses to hold T1  and use it to pull T2  out of constraint violation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6ED8C3-D450-E458-9D82-EA2FB624668C}"/>
              </a:ext>
            </a:extLst>
          </p:cNvPr>
          <p:cNvSpPr/>
          <p:nvPr/>
        </p:nvSpPr>
        <p:spPr>
          <a:xfrm>
            <a:off x="4975048" y="4791164"/>
            <a:ext cx="358266" cy="35980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335000-0044-0FA6-3F9C-8C2E6322C9EE}"/>
              </a:ext>
            </a:extLst>
          </p:cNvPr>
          <p:cNvSpPr/>
          <p:nvPr/>
        </p:nvSpPr>
        <p:spPr>
          <a:xfrm>
            <a:off x="4564927" y="4471816"/>
            <a:ext cx="358266" cy="380751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A5F03-4AAE-9114-3569-2176B25B8A13}"/>
              </a:ext>
            </a:extLst>
          </p:cNvPr>
          <p:cNvCxnSpPr>
            <a:cxnSpLocks/>
          </p:cNvCxnSpPr>
          <p:nvPr/>
        </p:nvCxnSpPr>
        <p:spPr>
          <a:xfrm flipV="1">
            <a:off x="5854378" y="3429000"/>
            <a:ext cx="768174" cy="7354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224DE53-7FB5-FF21-B8C8-4CC527C49762}"/>
              </a:ext>
            </a:extLst>
          </p:cNvPr>
          <p:cNvSpPr/>
          <p:nvPr/>
        </p:nvSpPr>
        <p:spPr>
          <a:xfrm>
            <a:off x="8159567" y="2767280"/>
            <a:ext cx="358266" cy="35980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D30C79-1117-E29B-66C8-CA205A2A6B7B}"/>
              </a:ext>
            </a:extLst>
          </p:cNvPr>
          <p:cNvSpPr/>
          <p:nvPr/>
        </p:nvSpPr>
        <p:spPr>
          <a:xfrm>
            <a:off x="6797281" y="2767280"/>
            <a:ext cx="358266" cy="380751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785DBB-D8B5-0490-EF08-686ACF601D7F}"/>
              </a:ext>
            </a:extLst>
          </p:cNvPr>
          <p:cNvSpPr/>
          <p:nvPr/>
        </p:nvSpPr>
        <p:spPr>
          <a:xfrm>
            <a:off x="8399492" y="1415988"/>
            <a:ext cx="358266" cy="35980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05ACB9-E1C7-B6D0-74A9-8831975627B1}"/>
              </a:ext>
            </a:extLst>
          </p:cNvPr>
          <p:cNvSpPr/>
          <p:nvPr/>
        </p:nvSpPr>
        <p:spPr>
          <a:xfrm>
            <a:off x="3928135" y="3202137"/>
            <a:ext cx="358266" cy="38075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2BD44-5FDC-2EE8-1B4D-785DB9C5F59A}"/>
              </a:ext>
            </a:extLst>
          </p:cNvPr>
          <p:cNvSpPr txBox="1"/>
          <p:nvPr/>
        </p:nvSpPr>
        <p:spPr>
          <a:xfrm>
            <a:off x="1817052" y="5765652"/>
            <a:ext cx="4278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C61"/>
                </a:solidFill>
                <a:latin typeface="Cambria" panose="02040503050406030204" pitchFamily="18" charset="0"/>
              </a:rPr>
              <a:t>Sequence planner reasons about </a:t>
            </a:r>
            <a:r>
              <a:rPr lang="en-US" sz="2400" b="1" dirty="0">
                <a:solidFill>
                  <a:srgbClr val="002C61"/>
                </a:solidFill>
                <a:latin typeface="Cambria" panose="02040503050406030204" pitchFamily="18" charset="0"/>
              </a:rPr>
              <a:t>present</a:t>
            </a:r>
            <a:r>
              <a:rPr lang="en-US" sz="2400" dirty="0">
                <a:solidFill>
                  <a:srgbClr val="002C61"/>
                </a:solidFill>
                <a:latin typeface="Cambria" panose="02040503050406030204" pitchFamily="18" charset="0"/>
              </a:rPr>
              <a:t> grasp feasibility.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488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7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6" grpId="0"/>
      <p:bldP spid="5" grpId="0"/>
      <p:bldP spid="7" grpId="0" animBg="1"/>
      <p:bldP spid="8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E7B7-937B-4552-A923-DD8FD89D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432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" panose="02040503050406030204" pitchFamily="18" charset="0"/>
              </a:rPr>
              <a:t>Unstructured task automation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29D8F-57D5-4011-A342-C5FF2B78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 descr="GM Fort Wayne Body Shop - YouTube">
            <a:extLst>
              <a:ext uri="{FF2B5EF4-FFF2-40B4-BE49-F238E27FC236}">
                <a16:creationId xmlns:a16="http://schemas.microsoft.com/office/drawing/2014/main" id="{F8B80171-F1A5-402A-AE58-99BC1CA65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05" y="2154275"/>
            <a:ext cx="3649135" cy="204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72D487-77DF-4A0D-8FF4-CAFE0608C329}"/>
              </a:ext>
            </a:extLst>
          </p:cNvPr>
          <p:cNvSpPr txBox="1"/>
          <p:nvPr/>
        </p:nvSpPr>
        <p:spPr>
          <a:xfrm>
            <a:off x="1041805" y="1457599"/>
            <a:ext cx="3944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Industrial robots today</a:t>
            </a:r>
            <a:r>
              <a:rPr lang="en-US" dirty="0">
                <a:latin typeface="Cambria" panose="02040503050406030204" pitchFamily="18" charset="0"/>
              </a:rPr>
              <a:t>: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structured, repetitive tasks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B1A61-2596-46CB-AFAD-F9F57EA7C8C2}"/>
              </a:ext>
            </a:extLst>
          </p:cNvPr>
          <p:cNvSpPr txBox="1"/>
          <p:nvPr/>
        </p:nvSpPr>
        <p:spPr>
          <a:xfrm>
            <a:off x="6096000" y="1506959"/>
            <a:ext cx="3240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Wire harness installation </a:t>
            </a:r>
            <a:r>
              <a:rPr lang="en-US" dirty="0">
                <a:latin typeface="Cambria" panose="02040503050406030204" pitchFamily="18" charset="0"/>
              </a:rPr>
              <a:t>remains a manual operation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E839DC33-90E6-483E-ADB1-CCE1B523EACE}"/>
              </a:ext>
            </a:extLst>
          </p:cNvPr>
          <p:cNvSpPr/>
          <p:nvPr/>
        </p:nvSpPr>
        <p:spPr>
          <a:xfrm>
            <a:off x="9572904" y="2103930"/>
            <a:ext cx="2389644" cy="2281750"/>
          </a:xfrm>
          <a:prstGeom prst="snip2DiagRect">
            <a:avLst/>
          </a:prstGeom>
          <a:solidFill>
            <a:srgbClr val="00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ambria" panose="02040503050406030204" pitchFamily="18" charset="0"/>
              </a:rPr>
              <a:t>Unstructured Tasks</a:t>
            </a:r>
            <a:endParaRPr lang="en-US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Task sequence cannot be fully predicted due to uncertainty (e.g., cable flexibility)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74F2A4-D1AA-BE35-44EE-EC1F54A093CA}"/>
              </a:ext>
            </a:extLst>
          </p:cNvPr>
          <p:cNvSpPr/>
          <p:nvPr/>
        </p:nvSpPr>
        <p:spPr>
          <a:xfrm>
            <a:off x="1187831" y="4248135"/>
            <a:ext cx="3357082" cy="117768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2B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Manually programmed: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Fixed PLC logic and robot trajectories.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F9D63C-6D41-4FF6-A575-C6FC4FE22FB2}"/>
              </a:ext>
            </a:extLst>
          </p:cNvPr>
          <p:cNvSpPr/>
          <p:nvPr/>
        </p:nvSpPr>
        <p:spPr>
          <a:xfrm>
            <a:off x="6000650" y="4248135"/>
            <a:ext cx="3452433" cy="1177681"/>
          </a:xfrm>
          <a:prstGeom prst="roundRect">
            <a:avLst/>
          </a:prstGeom>
          <a:solidFill>
            <a:srgbClr val="FFD100"/>
          </a:solidFill>
          <a:ln w="38100">
            <a:solidFill>
              <a:srgbClr val="002B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Goal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Enable unstructured robotic manipulation tasks.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D8FF521-5A1E-4720-92CA-635889A0C692}"/>
              </a:ext>
            </a:extLst>
          </p:cNvPr>
          <p:cNvSpPr/>
          <p:nvPr/>
        </p:nvSpPr>
        <p:spPr>
          <a:xfrm>
            <a:off x="4856869" y="4626468"/>
            <a:ext cx="1023960" cy="421014"/>
          </a:xfrm>
          <a:prstGeom prst="rightArrow">
            <a:avLst/>
          </a:prstGeom>
          <a:solidFill>
            <a:srgbClr val="00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EFDAD-015A-9A89-AA7D-2A6A6600E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49" t="-595" r="-263" b="595"/>
          <a:stretch/>
        </p:blipFill>
        <p:spPr>
          <a:xfrm>
            <a:off x="6106652" y="2153290"/>
            <a:ext cx="3240427" cy="20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1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B26E8CF-A18F-90B2-C91A-F70B5B370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2"/>
          <a:stretch/>
        </p:blipFill>
        <p:spPr>
          <a:xfrm>
            <a:off x="2718424" y="521755"/>
            <a:ext cx="7176426" cy="5029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8A646-551A-66E3-3244-6D4E1F579C8B}"/>
              </a:ext>
            </a:extLst>
          </p:cNvPr>
          <p:cNvCxnSpPr>
            <a:cxnSpLocks/>
          </p:cNvCxnSpPr>
          <p:nvPr/>
        </p:nvCxnSpPr>
        <p:spPr>
          <a:xfrm flipH="1">
            <a:off x="8164286" y="2161114"/>
            <a:ext cx="276329" cy="462343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B6579B-0697-EF3F-2C4C-7579C1F3352A}"/>
              </a:ext>
            </a:extLst>
          </p:cNvPr>
          <p:cNvCxnSpPr>
            <a:cxnSpLocks/>
          </p:cNvCxnSpPr>
          <p:nvPr/>
        </p:nvCxnSpPr>
        <p:spPr>
          <a:xfrm flipH="1">
            <a:off x="6238459" y="3317302"/>
            <a:ext cx="682731" cy="529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56771E-A9F0-105F-FE13-5770BC4ACFA3}"/>
                  </a:ext>
                </a:extLst>
              </p:cNvPr>
              <p:cNvSpPr txBox="1"/>
              <p:nvPr/>
            </p:nvSpPr>
            <p:spPr>
              <a:xfrm>
                <a:off x="5560679" y="3805563"/>
                <a:ext cx="1070642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𝒖</m:t>
                      </m:r>
                      <m:r>
                        <a:rPr lang="en-US" sz="19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en-US" sz="19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n-US" sz="19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𝒗</m:t>
                          </m:r>
                        </m:e>
                        <m:sub>
                          <m:r>
                            <a:rPr lang="en-US" sz="19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900" b="1" dirty="0">
                  <a:solidFill>
                    <a:schemeClr val="accent6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56771E-A9F0-105F-FE13-5770BC4AC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679" y="3805563"/>
                <a:ext cx="1070642" cy="3847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19F727-23DE-A039-FE54-F6147FE4B470}"/>
                  </a:ext>
                </a:extLst>
              </p:cNvPr>
              <p:cNvSpPr txBox="1"/>
              <p:nvPr/>
            </p:nvSpPr>
            <p:spPr>
              <a:xfrm>
                <a:off x="8359884" y="2199924"/>
                <a:ext cx="38833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n-US" sz="19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𝒗</m:t>
                          </m:r>
                        </m:e>
                        <m:sub>
                          <m:r>
                            <a:rPr lang="en-US" sz="19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900" b="1" dirty="0">
                  <a:solidFill>
                    <a:schemeClr val="accent5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19F727-23DE-A039-FE54-F6147FE4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884" y="2199924"/>
                <a:ext cx="388338" cy="384721"/>
              </a:xfrm>
              <a:prstGeom prst="rect">
                <a:avLst/>
              </a:prstGeom>
              <a:blipFill>
                <a:blip r:embed="rId8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30FEB8-6FFF-0EBC-C151-D87886F0D5AF}"/>
                  </a:ext>
                </a:extLst>
              </p:cNvPr>
              <p:cNvSpPr txBox="1"/>
              <p:nvPr/>
            </p:nvSpPr>
            <p:spPr>
              <a:xfrm>
                <a:off x="7864015" y="3429000"/>
                <a:ext cx="192544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ambria" panose="02040503050406030204" pitchFamily="18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Once held, the MPC selects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71AD47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000" b="0" dirty="0">
                    <a:latin typeface="Cambria" panose="02040503050406030204" pitchFamily="18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using the ensemble model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000" b="1" dirty="0">
                  <a:latin typeface="Cambria" panose="02040503050406030204" pitchFamily="18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30FEB8-6FFF-0EBC-C151-D87886F0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15" y="3429000"/>
                <a:ext cx="1925444" cy="1938992"/>
              </a:xfrm>
              <a:prstGeom prst="rect">
                <a:avLst/>
              </a:prstGeom>
              <a:blipFill>
                <a:blip r:embed="rId9"/>
                <a:stretch>
                  <a:fillRect t="-1961" r="-5921"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1E3C205-8333-0FC9-0930-D0399D3F64FE}"/>
              </a:ext>
            </a:extLst>
          </p:cNvPr>
          <p:cNvSpPr txBox="1"/>
          <p:nvPr/>
        </p:nvSpPr>
        <p:spPr>
          <a:xfrm>
            <a:off x="1817052" y="5765652"/>
            <a:ext cx="4278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C61"/>
                </a:solidFill>
                <a:latin typeface="Cambria" panose="02040503050406030204" pitchFamily="18" charset="0"/>
              </a:rPr>
              <a:t>Sequence planner reasons about </a:t>
            </a:r>
            <a:r>
              <a:rPr lang="en-US" sz="2400" b="1" dirty="0">
                <a:solidFill>
                  <a:srgbClr val="002C61"/>
                </a:solidFill>
                <a:latin typeface="Cambria" panose="02040503050406030204" pitchFamily="18" charset="0"/>
              </a:rPr>
              <a:t>present</a:t>
            </a:r>
            <a:r>
              <a:rPr lang="en-US" sz="2400" dirty="0">
                <a:solidFill>
                  <a:srgbClr val="002C61"/>
                </a:solidFill>
                <a:latin typeface="Cambria" panose="02040503050406030204" pitchFamily="18" charset="0"/>
              </a:rPr>
              <a:t> grasp feasibility.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CC44A4-85F3-98FE-CF3F-D7D9C2BBDACC}"/>
              </a:ext>
            </a:extLst>
          </p:cNvPr>
          <p:cNvSpPr txBox="1"/>
          <p:nvPr/>
        </p:nvSpPr>
        <p:spPr>
          <a:xfrm>
            <a:off x="6241363" y="5765652"/>
            <a:ext cx="3548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D002"/>
                </a:solidFill>
                <a:latin typeface="Cambria" panose="02040503050406030204" pitchFamily="18" charset="0"/>
              </a:rPr>
              <a:t>Controller preserves </a:t>
            </a:r>
            <a:r>
              <a:rPr lang="en-US" sz="2400" b="1" dirty="0">
                <a:solidFill>
                  <a:srgbClr val="FFD002"/>
                </a:solidFill>
                <a:latin typeface="Cambria" panose="02040503050406030204" pitchFamily="18" charset="0"/>
              </a:rPr>
              <a:t>future</a:t>
            </a:r>
            <a:r>
              <a:rPr lang="en-US" sz="2400" dirty="0">
                <a:solidFill>
                  <a:srgbClr val="FFD002"/>
                </a:solidFill>
                <a:latin typeface="Cambria" panose="02040503050406030204" pitchFamily="18" charset="0"/>
              </a:rPr>
              <a:t> grasp feasibility.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1050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nit constr 10x">
            <a:hlinkClick r:id="" action="ppaction://media"/>
            <a:extLst>
              <a:ext uri="{FF2B5EF4-FFF2-40B4-BE49-F238E27FC236}">
                <a16:creationId xmlns:a16="http://schemas.microsoft.com/office/drawing/2014/main" id="{C36B80B4-03B2-59C3-7062-5CF28DBB05F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39.8953"/>
                </p14:media>
              </p:ext>
            </p:extLst>
          </p:nvPr>
        </p:nvPicPr>
        <p:blipFill rotWithShape="1">
          <a:blip r:embed="rId5">
            <a:lum bright="20000" contrast="40000"/>
          </a:blip>
          <a:srcRect l="26745" t="6018" r="14505" b="20648"/>
          <a:stretch/>
        </p:blipFill>
        <p:spPr>
          <a:xfrm>
            <a:off x="2718423" y="540686"/>
            <a:ext cx="7162800" cy="502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0C371-0372-E6B1-EF5A-8739B9944F36}"/>
              </a:ext>
            </a:extLst>
          </p:cNvPr>
          <p:cNvSpPr txBox="1"/>
          <p:nvPr/>
        </p:nvSpPr>
        <p:spPr>
          <a:xfrm>
            <a:off x="1817052" y="5765652"/>
            <a:ext cx="4278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C61"/>
                </a:solidFill>
                <a:latin typeface="Cambria" panose="02040503050406030204" pitchFamily="18" charset="0"/>
              </a:rPr>
              <a:t>Sequence planner reasons about </a:t>
            </a:r>
            <a:r>
              <a:rPr lang="en-US" sz="2400" b="1" dirty="0">
                <a:solidFill>
                  <a:srgbClr val="002C61"/>
                </a:solidFill>
                <a:latin typeface="Cambria" panose="02040503050406030204" pitchFamily="18" charset="0"/>
              </a:rPr>
              <a:t>present</a:t>
            </a:r>
            <a:r>
              <a:rPr lang="en-US" sz="2400" dirty="0">
                <a:solidFill>
                  <a:srgbClr val="002C61"/>
                </a:solidFill>
                <a:latin typeface="Cambria" panose="02040503050406030204" pitchFamily="18" charset="0"/>
              </a:rPr>
              <a:t> grasp feasibility.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B80FE-03EA-8312-0F79-A08BF3966171}"/>
              </a:ext>
            </a:extLst>
          </p:cNvPr>
          <p:cNvSpPr txBox="1"/>
          <p:nvPr/>
        </p:nvSpPr>
        <p:spPr>
          <a:xfrm>
            <a:off x="6241363" y="5765652"/>
            <a:ext cx="3548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D002"/>
                </a:solidFill>
                <a:latin typeface="Cambria" panose="02040503050406030204" pitchFamily="18" charset="0"/>
              </a:rPr>
              <a:t>Controller preserves </a:t>
            </a:r>
            <a:r>
              <a:rPr lang="en-US" sz="2400" b="1" dirty="0">
                <a:solidFill>
                  <a:srgbClr val="FFD002"/>
                </a:solidFill>
                <a:latin typeface="Cambria" panose="02040503050406030204" pitchFamily="18" charset="0"/>
              </a:rPr>
              <a:t>future</a:t>
            </a:r>
            <a:r>
              <a:rPr lang="en-US" sz="2400" dirty="0">
                <a:solidFill>
                  <a:srgbClr val="FFD002"/>
                </a:solidFill>
                <a:latin typeface="Cambria" panose="02040503050406030204" pitchFamily="18" charset="0"/>
              </a:rPr>
              <a:t> grasp feasibility.</a:t>
            </a:r>
          </a:p>
        </p:txBody>
      </p:sp>
    </p:spTree>
    <p:extLst>
      <p:ext uri="{BB962C8B-B14F-4D97-AF65-F5344CB8AC3E}">
        <p14:creationId xmlns:p14="http://schemas.microsoft.com/office/powerpoint/2010/main" val="130468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4C23-141C-3BF0-4F19-7F947083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2A441D-F12B-E5E3-8E01-8D4E30822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9963"/>
                <a:ext cx="10317480" cy="53729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Planar DLON output maps are approximately invertible: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∃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𝑆𝐸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1" dirty="0"/>
                  <a:t>  </a:t>
                </a:r>
                <a:r>
                  <a:rPr lang="en-US" sz="2000" dirty="0"/>
                  <a:t>such that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Direct output dynamics exist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</m:oMath>
                </a14:m>
                <a:r>
                  <a:rPr lang="en-US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/>
                  <a:t>and can be decomposed into </a:t>
                </a:r>
                <a:r>
                  <a:rPr lang="en-US" sz="2400" b="1" dirty="0"/>
                  <a:t>rigid body </a:t>
                </a:r>
                <a:r>
                  <a:rPr lang="en-US" sz="2400" dirty="0"/>
                  <a:t>and </a:t>
                </a:r>
                <a:r>
                  <a:rPr lang="en-US" sz="2400" b="1" dirty="0"/>
                  <a:t>residual </a:t>
                </a:r>
                <a:r>
                  <a:rPr lang="en-US" sz="2400" dirty="0"/>
                  <a:t>terms, leading to an </a:t>
                </a:r>
                <a:r>
                  <a:rPr lang="en-US" sz="2400" b="1" dirty="0"/>
                  <a:t>adaptive ensemble model</a:t>
                </a:r>
                <a:r>
                  <a:rPr lang="en-US" sz="2400" dirty="0"/>
                  <a:t> that generalizes to new DLONs: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𝑟𝑏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𝑙𝑠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/>
                  <a:t>Based on the above, our planning and control framework can solve a variety of DLON installation problems without </a:t>
                </a:r>
                <a:r>
                  <a:rPr lang="en-US" sz="2400" b="1" dirty="0"/>
                  <a:t>offline training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online excitation</a:t>
                </a:r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2A441D-F12B-E5E3-8E01-8D4E30822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9963"/>
                <a:ext cx="10317480" cy="5372912"/>
              </a:xfrm>
              <a:blipFill>
                <a:blip r:embed="rId2"/>
                <a:stretch>
                  <a:fillRect l="-984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83F1C-E091-C60F-AEAE-39EA68E5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8E86A-F11A-FE56-F054-BA931D74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171" y="136525"/>
            <a:ext cx="2867951" cy="26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3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4C23-141C-3BF0-4F19-7F947083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A441D-F12B-E5E3-8E01-8D4E3082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9963"/>
            <a:ext cx="6294120" cy="5057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Validation on more complex DLONs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Leverage output map invertibility to predict state and satisfy state constraints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Utilize data collected from iterative installations to build global model and enable more intelligent planning.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83F1C-E091-C60F-AEAE-39EA68E5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black electrical wires and a tape measure&#10;&#10;Description automatically generated">
            <a:extLst>
              <a:ext uri="{FF2B5EF4-FFF2-40B4-BE49-F238E27FC236}">
                <a16:creationId xmlns:a16="http://schemas.microsoft.com/office/drawing/2014/main" id="{7C22A6FD-F1DB-90B1-883B-DCE079901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1" r="8039" b="12084"/>
          <a:stretch/>
        </p:blipFill>
        <p:spPr>
          <a:xfrm>
            <a:off x="7132320" y="503181"/>
            <a:ext cx="3880242" cy="177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85011-43D6-2FAA-24F6-0D40B04DB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25" t="31369" r="7724" b="43772"/>
          <a:stretch/>
        </p:blipFill>
        <p:spPr>
          <a:xfrm>
            <a:off x="7674821" y="2539605"/>
            <a:ext cx="2795239" cy="1778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407EEE-9C61-9AD1-AC23-5D96B4AF4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78" y="4576029"/>
            <a:ext cx="3211457" cy="2034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52614-6A2C-1D61-0F3B-8E89FB9AD1C0}"/>
              </a:ext>
            </a:extLst>
          </p:cNvPr>
          <p:cNvSpPr txBox="1"/>
          <p:nvPr/>
        </p:nvSpPr>
        <p:spPr>
          <a:xfrm>
            <a:off x="9150876" y="6481402"/>
            <a:ext cx="2028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[Wang et al. 2022]</a:t>
            </a:r>
          </a:p>
        </p:txBody>
      </p:sp>
    </p:spTree>
    <p:extLst>
      <p:ext uri="{BB962C8B-B14F-4D97-AF65-F5344CB8AC3E}">
        <p14:creationId xmlns:p14="http://schemas.microsoft.com/office/powerpoint/2010/main" val="39380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1A32B161-B738-1800-E981-9F7F8D6860CE}"/>
              </a:ext>
            </a:extLst>
          </p:cNvPr>
          <p:cNvSpPr/>
          <p:nvPr/>
        </p:nvSpPr>
        <p:spPr>
          <a:xfrm>
            <a:off x="5405023" y="4764090"/>
            <a:ext cx="1455906" cy="837970"/>
          </a:xfrm>
          <a:prstGeom prst="rect">
            <a:avLst/>
          </a:prstGeom>
          <a:solidFill>
            <a:srgbClr val="FF2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703562-D92A-0960-F4C2-5FD299D9F0D5}"/>
              </a:ext>
            </a:extLst>
          </p:cNvPr>
          <p:cNvSpPr/>
          <p:nvPr/>
        </p:nvSpPr>
        <p:spPr>
          <a:xfrm>
            <a:off x="3988212" y="4774672"/>
            <a:ext cx="1089302" cy="827388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D37FF5B-E950-8A48-D85F-3AC806924B6A}"/>
              </a:ext>
            </a:extLst>
          </p:cNvPr>
          <p:cNvSpPr/>
          <p:nvPr/>
        </p:nvSpPr>
        <p:spPr>
          <a:xfrm>
            <a:off x="2536675" y="4785254"/>
            <a:ext cx="1089302" cy="853522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68008D-50DA-0CBC-96CC-6E298DF8B951}"/>
              </a:ext>
            </a:extLst>
          </p:cNvPr>
          <p:cNvSpPr/>
          <p:nvPr/>
        </p:nvSpPr>
        <p:spPr>
          <a:xfrm>
            <a:off x="3282243" y="3010099"/>
            <a:ext cx="1190446" cy="841082"/>
          </a:xfrm>
          <a:prstGeom prst="rect">
            <a:avLst/>
          </a:prstGeom>
          <a:ln>
            <a:solidFill>
              <a:srgbClr val="002C6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Terminal sequence planner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A718EF-0DFD-82CA-7784-214A658D5F63}"/>
              </a:ext>
            </a:extLst>
          </p:cNvPr>
          <p:cNvSpPr/>
          <p:nvPr/>
        </p:nvSpPr>
        <p:spPr>
          <a:xfrm>
            <a:off x="8873623" y="3010099"/>
            <a:ext cx="1197557" cy="834863"/>
          </a:xfrm>
          <a:prstGeom prst="rect">
            <a:avLst/>
          </a:prstGeom>
          <a:ln>
            <a:solidFill>
              <a:srgbClr val="002C6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DLON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34068-B433-1D6D-64C0-A3141F46B03F}"/>
              </a:ext>
            </a:extLst>
          </p:cNvPr>
          <p:cNvCxnSpPr>
            <a:cxnSpLocks/>
            <a:stCxn id="55" idx="3"/>
            <a:endCxn id="3" idx="1"/>
          </p:cNvCxnSpPr>
          <p:nvPr/>
        </p:nvCxnSpPr>
        <p:spPr>
          <a:xfrm>
            <a:off x="2492113" y="3430640"/>
            <a:ext cx="790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B2C28EC-4CB8-52F5-F800-DE852E87DF57}"/>
                  </a:ext>
                </a:extLst>
              </p:cNvPr>
              <p:cNvSpPr/>
              <p:nvPr/>
            </p:nvSpPr>
            <p:spPr>
              <a:xfrm>
                <a:off x="978361" y="3177856"/>
                <a:ext cx="1513752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Terminal pose goals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B2C28EC-4CB8-52F5-F800-DE852E87D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61" y="3177856"/>
                <a:ext cx="1513752" cy="505568"/>
              </a:xfrm>
              <a:prstGeom prst="rect">
                <a:avLst/>
              </a:prstGeom>
              <a:blipFill>
                <a:blip r:embed="rId4"/>
                <a:stretch>
                  <a:fillRect t="-12500" r="-1653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4DD27A4D-94CC-922F-A28C-DD069D2BAB37}"/>
              </a:ext>
            </a:extLst>
          </p:cNvPr>
          <p:cNvSpPr/>
          <p:nvPr/>
        </p:nvSpPr>
        <p:spPr>
          <a:xfrm>
            <a:off x="5372489" y="3003881"/>
            <a:ext cx="2360399" cy="841081"/>
          </a:xfrm>
          <a:prstGeom prst="rect">
            <a:avLst/>
          </a:prstGeom>
          <a:ln>
            <a:solidFill>
              <a:srgbClr val="002C6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Held terminal controller</a:t>
            </a:r>
          </a:p>
        </p:txBody>
      </p:sp>
      <p:pic>
        <p:nvPicPr>
          <p:cNvPr id="57" name="Picture 56" descr="A black and white mach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ED783F3-4EDF-2570-2405-FBD7D655F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68486">
            <a:off x="9201393" y="3207032"/>
            <a:ext cx="672431" cy="635216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F279346-2C6B-78C4-0AFD-8E94EAD427D1}"/>
              </a:ext>
            </a:extLst>
          </p:cNvPr>
          <p:cNvCxnSpPr>
            <a:cxnSpLocks/>
            <a:stCxn id="3" idx="3"/>
            <a:endCxn id="56" idx="1"/>
          </p:cNvCxnSpPr>
          <p:nvPr/>
        </p:nvCxnSpPr>
        <p:spPr>
          <a:xfrm flipV="1">
            <a:off x="4472689" y="3424422"/>
            <a:ext cx="899800" cy="6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14F0E7D-106B-7700-99E0-4CEF6AEAA1A2}"/>
              </a:ext>
            </a:extLst>
          </p:cNvPr>
          <p:cNvCxnSpPr>
            <a:cxnSpLocks/>
            <a:stCxn id="55" idx="3"/>
            <a:endCxn id="56" idx="0"/>
          </p:cNvCxnSpPr>
          <p:nvPr/>
        </p:nvCxnSpPr>
        <p:spPr>
          <a:xfrm flipV="1">
            <a:off x="2492113" y="3003881"/>
            <a:ext cx="4060576" cy="426759"/>
          </a:xfrm>
          <a:prstGeom prst="bentConnector4">
            <a:avLst>
              <a:gd name="adj1" fmla="val 10156"/>
              <a:gd name="adj2" fmla="val 15356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75AD06A-F31E-46CE-7240-991B5B9ADFA1}"/>
              </a:ext>
            </a:extLst>
          </p:cNvPr>
          <p:cNvSpPr/>
          <p:nvPr/>
        </p:nvSpPr>
        <p:spPr>
          <a:xfrm>
            <a:off x="8958265" y="4210160"/>
            <a:ext cx="1028274" cy="546886"/>
          </a:xfrm>
          <a:prstGeom prst="rect">
            <a:avLst/>
          </a:prstGeom>
          <a:ln>
            <a:solidFill>
              <a:srgbClr val="002C6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Vision system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E4184F1-6529-A76D-AA4D-5EAF094D9E51}"/>
              </a:ext>
            </a:extLst>
          </p:cNvPr>
          <p:cNvCxnSpPr>
            <a:cxnSpLocks/>
            <a:stCxn id="56" idx="3"/>
            <a:endCxn id="49" idx="1"/>
          </p:cNvCxnSpPr>
          <p:nvPr/>
        </p:nvCxnSpPr>
        <p:spPr>
          <a:xfrm>
            <a:off x="7732888" y="3424422"/>
            <a:ext cx="1140735" cy="3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DF55A0F0-4629-EE80-B47A-383877C624E3}"/>
              </a:ext>
            </a:extLst>
          </p:cNvPr>
          <p:cNvSpPr/>
          <p:nvPr/>
        </p:nvSpPr>
        <p:spPr>
          <a:xfrm>
            <a:off x="4435436" y="2879449"/>
            <a:ext cx="956107" cy="505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Grasp terminal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DBF08B-DF29-7402-E10D-6F0EA687AA28}"/>
              </a:ext>
            </a:extLst>
          </p:cNvPr>
          <p:cNvSpPr/>
          <p:nvPr/>
        </p:nvSpPr>
        <p:spPr>
          <a:xfrm>
            <a:off x="7688245" y="2924993"/>
            <a:ext cx="1197557" cy="505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Move held terminal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A77664-DBEC-7705-785D-8F6C7460883D}"/>
                  </a:ext>
                </a:extLst>
              </p:cNvPr>
              <p:cNvSpPr txBox="1"/>
              <p:nvPr/>
            </p:nvSpPr>
            <p:spPr>
              <a:xfrm>
                <a:off x="8035850" y="3457649"/>
                <a:ext cx="321451" cy="369332"/>
              </a:xfrm>
              <a:prstGeom prst="rect">
                <a:avLst/>
              </a:prstGeom>
              <a:solidFill>
                <a:srgbClr val="8FAADD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A77664-DBEC-7705-785D-8F6C7460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850" y="3457649"/>
                <a:ext cx="3214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8059675-732B-7CE6-4C6F-502475C976A5}"/>
              </a:ext>
            </a:extLst>
          </p:cNvPr>
          <p:cNvCxnSpPr>
            <a:cxnSpLocks/>
            <a:stCxn id="79" idx="1"/>
            <a:endCxn id="56" idx="2"/>
          </p:cNvCxnSpPr>
          <p:nvPr/>
        </p:nvCxnSpPr>
        <p:spPr>
          <a:xfrm rot="10800000">
            <a:off x="6552689" y="3844963"/>
            <a:ext cx="2405576" cy="6386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4045DCB-3D0F-55C6-092D-5699523D3782}"/>
              </a:ext>
            </a:extLst>
          </p:cNvPr>
          <p:cNvCxnSpPr>
            <a:cxnSpLocks/>
            <a:stCxn id="79" idx="1"/>
            <a:endCxn id="3" idx="2"/>
          </p:cNvCxnSpPr>
          <p:nvPr/>
        </p:nvCxnSpPr>
        <p:spPr>
          <a:xfrm rot="10800000">
            <a:off x="3877467" y="3851181"/>
            <a:ext cx="5080799" cy="6324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AE225E5-1D6B-A886-9AEF-913FD1B0637B}"/>
                  </a:ext>
                </a:extLst>
              </p:cNvPr>
              <p:cNvSpPr txBox="1"/>
              <p:nvPr/>
            </p:nvSpPr>
            <p:spPr>
              <a:xfrm>
                <a:off x="7377132" y="4025494"/>
                <a:ext cx="307845" cy="369332"/>
              </a:xfrm>
              <a:prstGeom prst="rect">
                <a:avLst/>
              </a:prstGeom>
              <a:solidFill>
                <a:srgbClr val="FFD002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AE225E5-1D6B-A886-9AEF-913FD1B06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132" y="4025494"/>
                <a:ext cx="307845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2A097A8-6B09-B402-2768-C4279DA018BC}"/>
              </a:ext>
            </a:extLst>
          </p:cNvPr>
          <p:cNvCxnSpPr>
            <a:cxnSpLocks/>
            <a:stCxn id="49" idx="2"/>
            <a:endCxn id="79" idx="0"/>
          </p:cNvCxnSpPr>
          <p:nvPr/>
        </p:nvCxnSpPr>
        <p:spPr>
          <a:xfrm>
            <a:off x="9472402" y="3844962"/>
            <a:ext cx="0" cy="365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69508AF2-285A-775D-A618-D27942FEF43E}"/>
              </a:ext>
            </a:extLst>
          </p:cNvPr>
          <p:cNvSpPr txBox="1"/>
          <p:nvPr/>
        </p:nvSpPr>
        <p:spPr>
          <a:xfrm>
            <a:off x="5512209" y="3358814"/>
            <a:ext cx="1040479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Cambria" panose="02040503050406030204" pitchFamily="18" charset="0"/>
              </a:rPr>
              <a:t>Adaptive model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87DF3AE-614E-1E08-FB43-1CA91C7D9FD8}"/>
              </a:ext>
            </a:extLst>
          </p:cNvPr>
          <p:cNvSpPr/>
          <p:nvPr/>
        </p:nvSpPr>
        <p:spPr>
          <a:xfrm>
            <a:off x="6552688" y="3358814"/>
            <a:ext cx="1040480" cy="426758"/>
          </a:xfrm>
          <a:prstGeom prst="rect">
            <a:avLst/>
          </a:prstGeom>
          <a:solidFill>
            <a:srgbClr val="8FAAD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ambria" panose="02040503050406030204" pitchFamily="18" charset="0"/>
              </a:rPr>
              <a:t>Constrained MPC</a:t>
            </a:r>
          </a:p>
        </p:txBody>
      </p:sp>
      <p:sp>
        <p:nvSpPr>
          <p:cNvPr id="16" name="Line Callout 1 15">
            <a:extLst>
              <a:ext uri="{FF2B5EF4-FFF2-40B4-BE49-F238E27FC236}">
                <a16:creationId xmlns:a16="http://schemas.microsoft.com/office/drawing/2014/main" id="{9D9D9B29-0D35-4233-C4B0-764C86FBF79F}"/>
              </a:ext>
            </a:extLst>
          </p:cNvPr>
          <p:cNvSpPr/>
          <p:nvPr/>
        </p:nvSpPr>
        <p:spPr>
          <a:xfrm>
            <a:off x="71362" y="4175817"/>
            <a:ext cx="2943349" cy="505566"/>
          </a:xfrm>
          <a:prstGeom prst="borderCallout1">
            <a:avLst>
              <a:gd name="adj1" fmla="val 76955"/>
              <a:gd name="adj2" fmla="val 103488"/>
              <a:gd name="adj3" fmla="val -69862"/>
              <a:gd name="adj4" fmla="val 20280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Input-output model without state dependence:</a:t>
            </a:r>
          </a:p>
        </p:txBody>
      </p:sp>
      <p:pic>
        <p:nvPicPr>
          <p:cNvPr id="133" name="Picture 132" descr="A black and white mach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77A293A-E230-472E-0D20-1A0BFE9CF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68486">
            <a:off x="7308226" y="4463545"/>
            <a:ext cx="672431" cy="635216"/>
          </a:xfrm>
          <a:prstGeom prst="rect">
            <a:avLst/>
          </a:prstGeom>
        </p:spPr>
      </p:pic>
      <p:sp>
        <p:nvSpPr>
          <p:cNvPr id="134" name="Oval 133">
            <a:extLst>
              <a:ext uri="{FF2B5EF4-FFF2-40B4-BE49-F238E27FC236}">
                <a16:creationId xmlns:a16="http://schemas.microsoft.com/office/drawing/2014/main" id="{2B2C4AC4-D03A-92D2-62DA-7E5DC6FE42B7}"/>
              </a:ext>
            </a:extLst>
          </p:cNvPr>
          <p:cNvSpPr/>
          <p:nvPr/>
        </p:nvSpPr>
        <p:spPr>
          <a:xfrm>
            <a:off x="7801212" y="4545980"/>
            <a:ext cx="100842" cy="100219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FA15D56-DC42-036E-3B9A-7BB9ACAD2F23}"/>
              </a:ext>
            </a:extLst>
          </p:cNvPr>
          <p:cNvSpPr/>
          <p:nvPr/>
        </p:nvSpPr>
        <p:spPr>
          <a:xfrm>
            <a:off x="7743659" y="4975792"/>
            <a:ext cx="100842" cy="100219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75C0B7E-5344-B1C7-DE56-BC647016756A}"/>
              </a:ext>
            </a:extLst>
          </p:cNvPr>
          <p:cNvSpPr/>
          <p:nvPr/>
        </p:nvSpPr>
        <p:spPr>
          <a:xfrm>
            <a:off x="7219490" y="4621264"/>
            <a:ext cx="100842" cy="100219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A black and white mach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8FB2379-4282-838E-0B01-FCBC16342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68486">
            <a:off x="8000167" y="3596194"/>
            <a:ext cx="672431" cy="635216"/>
          </a:xfrm>
          <a:prstGeom prst="rect">
            <a:avLst/>
          </a:prstGeom>
        </p:spPr>
      </p:pic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6BAB7FC-8FF7-7E84-D5EC-3478EC70167F}"/>
              </a:ext>
            </a:extLst>
          </p:cNvPr>
          <p:cNvCxnSpPr>
            <a:cxnSpLocks/>
            <a:stCxn id="138" idx="0"/>
          </p:cNvCxnSpPr>
          <p:nvPr/>
        </p:nvCxnSpPr>
        <p:spPr>
          <a:xfrm>
            <a:off x="8600129" y="3736849"/>
            <a:ext cx="187321" cy="20445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 descr="A black and white mach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DED3A39-0A3D-344A-1B27-1D17B4838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68486">
            <a:off x="4560597" y="3416889"/>
            <a:ext cx="672431" cy="635216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5BE68F4-C7E6-EF9E-DA22-4A5FA6E8F3D3}"/>
              </a:ext>
            </a:extLst>
          </p:cNvPr>
          <p:cNvGrpSpPr/>
          <p:nvPr/>
        </p:nvGrpSpPr>
        <p:grpSpPr>
          <a:xfrm rot="4574726">
            <a:off x="5049746" y="3504446"/>
            <a:ext cx="128733" cy="106495"/>
            <a:chOff x="430750" y="2624009"/>
            <a:chExt cx="349209" cy="3850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B2429EF-638F-ACEC-5E7C-442BC11D5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50" y="2624009"/>
              <a:ext cx="0" cy="385002"/>
            </a:xfrm>
            <a:prstGeom prst="line">
              <a:avLst/>
            </a:prstGeom>
            <a:ln w="381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60DC609-A68E-5F16-DF98-8A4BDC0756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750" y="2624009"/>
              <a:ext cx="349209" cy="0"/>
            </a:xfrm>
            <a:prstGeom prst="line">
              <a:avLst/>
            </a:prstGeom>
            <a:ln w="381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772B005-E3C0-68EE-A332-B8098B724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959" y="2624009"/>
              <a:ext cx="0" cy="385002"/>
            </a:xfrm>
            <a:prstGeom prst="line">
              <a:avLst/>
            </a:prstGeom>
            <a:ln w="381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5D3B9A7-C2A7-6C21-2603-DCBCB6447D70}"/>
                  </a:ext>
                </a:extLst>
              </p:cNvPr>
              <p:cNvSpPr txBox="1"/>
              <p:nvPr/>
            </p:nvSpPr>
            <p:spPr>
              <a:xfrm>
                <a:off x="219986" y="4804095"/>
                <a:ext cx="2035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5D3B9A7-C2A7-6C21-2603-DCBCB6447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86" y="4804095"/>
                <a:ext cx="203551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8BD42F-5E4C-46A8-B45F-51CE53733B3D}"/>
                  </a:ext>
                </a:extLst>
              </p:cNvPr>
              <p:cNvSpPr txBox="1"/>
              <p:nvPr/>
            </p:nvSpPr>
            <p:spPr>
              <a:xfrm>
                <a:off x="2174454" y="4796475"/>
                <a:ext cx="2719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8BD42F-5E4C-46A8-B45F-51CE53733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54" y="4796475"/>
                <a:ext cx="271914" cy="369332"/>
              </a:xfrm>
              <a:prstGeom prst="rect">
                <a:avLst/>
              </a:prstGeom>
              <a:blipFill>
                <a:blip r:embed="rId9"/>
                <a:stretch>
                  <a:fillRect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F890B-3CFA-882F-7609-972A881E708C}"/>
                  </a:ext>
                </a:extLst>
              </p:cNvPr>
              <p:cNvSpPr txBox="1"/>
              <p:nvPr/>
            </p:nvSpPr>
            <p:spPr>
              <a:xfrm>
                <a:off x="3921085" y="4749398"/>
                <a:ext cx="1226697" cy="400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𝑟𝑏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2F890B-3CFA-882F-7609-972A881E7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085" y="4749398"/>
                <a:ext cx="1226697" cy="400879"/>
              </a:xfrm>
              <a:prstGeom prst="rect">
                <a:avLst/>
              </a:prstGeom>
              <a:blipFill>
                <a:blip r:embed="rId10"/>
                <a:stretch>
                  <a:fillRect l="-1020"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86D9B6-9FD0-F318-C744-9A58D980DE9B}"/>
                  </a:ext>
                </a:extLst>
              </p:cNvPr>
              <p:cNvSpPr txBox="1"/>
              <p:nvPr/>
            </p:nvSpPr>
            <p:spPr>
              <a:xfrm>
                <a:off x="5103354" y="4773325"/>
                <a:ext cx="28534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86D9B6-9FD0-F318-C744-9A58D980D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354" y="4773325"/>
                <a:ext cx="285344" cy="369332"/>
              </a:xfrm>
              <a:prstGeom prst="rect">
                <a:avLst/>
              </a:prstGeom>
              <a:blipFill>
                <a:blip r:embed="rId11"/>
                <a:stretch>
                  <a:fillRect r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5DE227-1016-019D-564E-EBBB09581605}"/>
                  </a:ext>
                </a:extLst>
              </p:cNvPr>
              <p:cNvSpPr txBox="1"/>
              <p:nvPr/>
            </p:nvSpPr>
            <p:spPr>
              <a:xfrm>
                <a:off x="5451569" y="4741511"/>
                <a:ext cx="1226697" cy="4087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𝑙𝑠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5DE227-1016-019D-564E-EBBB09581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69" y="4741511"/>
                <a:ext cx="1226697" cy="408766"/>
              </a:xfrm>
              <a:prstGeom prst="rect">
                <a:avLst/>
              </a:prstGeom>
              <a:blipFill>
                <a:blip r:embed="rId12"/>
                <a:stretch>
                  <a:fillRect l="-1020"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4EFD4543-A2A1-D655-1C61-52A44C74774E}"/>
              </a:ext>
            </a:extLst>
          </p:cNvPr>
          <p:cNvSpPr/>
          <p:nvPr/>
        </p:nvSpPr>
        <p:spPr>
          <a:xfrm>
            <a:off x="3849924" y="5088247"/>
            <a:ext cx="1405285" cy="505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Rigid body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E64226-3CA8-BCA5-BA17-5C821CDE3010}"/>
              </a:ext>
            </a:extLst>
          </p:cNvPr>
          <p:cNvSpPr/>
          <p:nvPr/>
        </p:nvSpPr>
        <p:spPr>
          <a:xfrm>
            <a:off x="5276433" y="5096492"/>
            <a:ext cx="1765037" cy="505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Local regression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FEABC5-CEB4-1FD9-27B9-CB8548ED385E}"/>
                  </a:ext>
                </a:extLst>
              </p:cNvPr>
              <p:cNvSpPr txBox="1"/>
              <p:nvPr/>
            </p:nvSpPr>
            <p:spPr>
              <a:xfrm>
                <a:off x="2475753" y="4764128"/>
                <a:ext cx="1226697" cy="384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FEABC5-CEB4-1FD9-27B9-CB8548ED3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53" y="4764128"/>
                <a:ext cx="1226697" cy="384914"/>
              </a:xfrm>
              <a:prstGeom prst="rect">
                <a:avLst/>
              </a:prstGeom>
              <a:blipFill>
                <a:blip r:embed="rId13"/>
                <a:stretch>
                  <a:fillRect t="-64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40181737-7391-1FE2-8943-944CEEF229CD}"/>
              </a:ext>
            </a:extLst>
          </p:cNvPr>
          <p:cNvSpPr/>
          <p:nvPr/>
        </p:nvSpPr>
        <p:spPr>
          <a:xfrm>
            <a:off x="2379789" y="5083078"/>
            <a:ext cx="1406193" cy="505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Composite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3180C3-1172-EB6F-CB94-A24EF66B93BC}"/>
                  </a:ext>
                </a:extLst>
              </p:cNvPr>
              <p:cNvSpPr txBox="1"/>
              <p:nvPr/>
            </p:nvSpPr>
            <p:spPr>
              <a:xfrm>
                <a:off x="3602210" y="4810034"/>
                <a:ext cx="28534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3180C3-1172-EB6F-CB94-A24EF66B9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210" y="4810034"/>
                <a:ext cx="285344" cy="369332"/>
              </a:xfrm>
              <a:prstGeom prst="rect">
                <a:avLst/>
              </a:prstGeom>
              <a:blipFill>
                <a:blip r:embed="rId14"/>
                <a:stretch>
                  <a:fillRect r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285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96"/>
    </mc:Choice>
    <mc:Fallback xmlns="">
      <p:transition spd="slow" advTm="66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52" grpId="0" animBg="1"/>
      <p:bldP spid="3" grpId="0" animBg="1"/>
      <p:bldP spid="49" grpId="0" animBg="1"/>
      <p:bldP spid="55" grpId="0"/>
      <p:bldP spid="56" grpId="0" animBg="1"/>
      <p:bldP spid="79" grpId="0" animBg="1"/>
      <p:bldP spid="88" grpId="0"/>
      <p:bldP spid="95" grpId="0"/>
      <p:bldP spid="97" grpId="0" animBg="1"/>
      <p:bldP spid="111" grpId="0" animBg="1"/>
      <p:bldP spid="122" grpId="0" animBg="1"/>
      <p:bldP spid="124" grpId="0" animBg="1"/>
      <p:bldP spid="16" grpId="0" animBg="1"/>
      <p:bldP spid="134" grpId="0" animBg="1"/>
      <p:bldP spid="135" grpId="0" animBg="1"/>
      <p:bldP spid="136" grpId="0" animBg="1"/>
      <p:bldP spid="74" grpId="0"/>
      <p:bldP spid="7" grpId="0"/>
      <p:bldP spid="20" grpId="0"/>
      <p:bldP spid="21" grpId="0"/>
      <p:bldP spid="23" grpId="0"/>
      <p:bldP spid="24" grpId="0"/>
      <p:bldP spid="33" grpId="0"/>
      <p:bldP spid="37" grpId="0"/>
      <p:bldP spid="38" grpId="0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FFDED-BBBD-EC6F-2F3B-9483AB26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A black hos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8E3E778-CB5D-13C5-C24B-0D38BE80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43" y="934388"/>
            <a:ext cx="2991751" cy="2826177"/>
          </a:xfrm>
          <a:prstGeom prst="rect">
            <a:avLst/>
          </a:prstGeom>
        </p:spPr>
      </p:pic>
      <p:pic>
        <p:nvPicPr>
          <p:cNvPr id="5" name="Picture 4" descr="A black and white mach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B7CDF48-4459-3307-79FD-470945FB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43" y="934388"/>
            <a:ext cx="2991751" cy="2826177"/>
          </a:xfrm>
          <a:prstGeom prst="rect">
            <a:avLst/>
          </a:prstGeom>
        </p:spPr>
      </p:pic>
      <p:pic>
        <p:nvPicPr>
          <p:cNvPr id="6" name="Picture 5" descr="A grey robotic arm with white and grey parts&#10;&#10;Description automatically generated">
            <a:extLst>
              <a:ext uri="{FF2B5EF4-FFF2-40B4-BE49-F238E27FC236}">
                <a16:creationId xmlns:a16="http://schemas.microsoft.com/office/drawing/2014/main" id="{6CA8E3B0-0CB6-C040-8192-9BB0B931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66" y="757407"/>
            <a:ext cx="2919250" cy="3484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3FFAE-EF6C-479C-A8D8-BD8A2876377C}"/>
              </a:ext>
            </a:extLst>
          </p:cNvPr>
          <p:cNvSpPr txBox="1"/>
          <p:nvPr/>
        </p:nvSpPr>
        <p:spPr>
          <a:xfrm>
            <a:off x="685179" y="4254019"/>
            <a:ext cx="426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We investigate </a:t>
            </a:r>
            <a:r>
              <a:rPr lang="en-US" b="1" dirty="0">
                <a:solidFill>
                  <a:srgbClr val="002C61"/>
                </a:solidFill>
                <a:latin typeface="Cambria" panose="02040503050406030204" pitchFamily="18" charset="0"/>
              </a:rPr>
              <a:t>single-arm</a:t>
            </a:r>
            <a:r>
              <a:rPr lang="en-US" dirty="0">
                <a:solidFill>
                  <a:srgbClr val="002C61"/>
                </a:solidFill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002C61"/>
                </a:solidFill>
                <a:latin typeface="Cambria" panose="02040503050406030204" pitchFamily="18" charset="0"/>
              </a:rPr>
              <a:t>installation</a:t>
            </a:r>
            <a:endParaRPr lang="en-US" dirty="0">
              <a:solidFill>
                <a:srgbClr val="002C6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AC17E8-CAAD-5042-D3B3-D91DBFAAFAE9}"/>
              </a:ext>
            </a:extLst>
          </p:cNvPr>
          <p:cNvSpPr txBox="1"/>
          <p:nvPr/>
        </p:nvSpPr>
        <p:spPr>
          <a:xfrm>
            <a:off x="4614007" y="4254019"/>
            <a:ext cx="259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of planar </a:t>
            </a:r>
            <a:r>
              <a:rPr lang="en-US" b="1" dirty="0">
                <a:latin typeface="Cambria" panose="02040503050406030204" pitchFamily="18" charset="0"/>
              </a:rPr>
              <a:t>DLO networks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02ABF-8790-5646-9291-69BCDBC0CED0}"/>
              </a:ext>
            </a:extLst>
          </p:cNvPr>
          <p:cNvSpPr txBox="1"/>
          <p:nvPr/>
        </p:nvSpPr>
        <p:spPr>
          <a:xfrm>
            <a:off x="7104771" y="4254019"/>
            <a:ext cx="477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FFD002"/>
                </a:solidFill>
                <a:latin typeface="Cambria" panose="02040503050406030204" pitchFamily="18" charset="0"/>
              </a:rPr>
              <a:t>terminal pose measurements </a:t>
            </a:r>
            <a:r>
              <a:rPr lang="en-US" dirty="0">
                <a:latin typeface="Cambria" panose="02040503050406030204" pitchFamily="18" charset="0"/>
              </a:rPr>
              <a:t>and</a:t>
            </a:r>
            <a:r>
              <a:rPr lang="en-US" dirty="0">
                <a:solidFill>
                  <a:srgbClr val="FFD002"/>
                </a:solidFill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37BC2B-CF68-4E1A-66DF-4B3CCAE69203}"/>
                  </a:ext>
                </a:extLst>
              </p:cNvPr>
              <p:cNvSpPr txBox="1"/>
              <p:nvPr/>
            </p:nvSpPr>
            <p:spPr>
              <a:xfrm>
                <a:off x="8687264" y="367637"/>
                <a:ext cx="3137862" cy="646331"/>
              </a:xfrm>
              <a:prstGeom prst="rect">
                <a:avLst/>
              </a:prstGeom>
              <a:solidFill>
                <a:srgbClr val="FC67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DLON shape, or </a:t>
                </a:r>
                <a:r>
                  <a:rPr lang="en-US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state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, </a:t>
                </a:r>
                <a:b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</a:b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is not known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37BC2B-CF68-4E1A-66DF-4B3CCAE69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264" y="367637"/>
                <a:ext cx="3137862" cy="646331"/>
              </a:xfrm>
              <a:prstGeom prst="rect">
                <a:avLst/>
              </a:prstGeom>
              <a:blipFill>
                <a:blip r:embed="rId5"/>
                <a:stretch>
                  <a:fillRect t="-3846" b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9A7AB5-81BC-34F9-0DE8-3E16BC9E26E0}"/>
                  </a:ext>
                </a:extLst>
              </p:cNvPr>
              <p:cNvSpPr txBox="1"/>
              <p:nvPr/>
            </p:nvSpPr>
            <p:spPr>
              <a:xfrm>
                <a:off x="8687264" y="1114803"/>
                <a:ext cx="3116288" cy="646331"/>
              </a:xfrm>
              <a:prstGeom prst="rect">
                <a:avLst/>
              </a:prstGeom>
              <a:solidFill>
                <a:srgbClr val="FFD002"/>
              </a:solidFill>
              <a:ln>
                <a:solidFill>
                  <a:srgbClr val="FFD00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" panose="02040503050406030204" pitchFamily="18" charset="0"/>
                  </a:rPr>
                  <a:t>Terminal poses, or </a:t>
                </a:r>
                <a:r>
                  <a:rPr lang="en-US" b="1" dirty="0">
                    <a:latin typeface="Cambria" panose="02040503050406030204" pitchFamily="18" charset="0"/>
                  </a:rPr>
                  <a:t>outputs</a:t>
                </a:r>
                <a:r>
                  <a:rPr lang="en-US" dirty="0"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are continuously measured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9A7AB5-81BC-34F9-0DE8-3E16BC9E2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264" y="1114803"/>
                <a:ext cx="3116288" cy="646331"/>
              </a:xfrm>
              <a:prstGeom prst="rect">
                <a:avLst/>
              </a:prstGeom>
              <a:blipFill>
                <a:blip r:embed="rId6"/>
                <a:stretch>
                  <a:fillRect l="-810" t="-3774" r="-2834" b="-11321"/>
                </a:stretch>
              </a:blipFill>
              <a:ln>
                <a:solidFill>
                  <a:srgbClr val="FFD00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BC6F624-FB43-A6E4-DF64-AF97ABD69152}"/>
              </a:ext>
            </a:extLst>
          </p:cNvPr>
          <p:cNvSpPr/>
          <p:nvPr/>
        </p:nvSpPr>
        <p:spPr>
          <a:xfrm>
            <a:off x="5809629" y="3434611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AF8728-9A50-B7CB-B222-F2A7EAA3C361}"/>
              </a:ext>
            </a:extLst>
          </p:cNvPr>
          <p:cNvSpPr/>
          <p:nvPr/>
        </p:nvSpPr>
        <p:spPr>
          <a:xfrm>
            <a:off x="6152964" y="3525486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F7525C-E3B5-FD30-350F-3DAA50B92774}"/>
              </a:ext>
            </a:extLst>
          </p:cNvPr>
          <p:cNvSpPr/>
          <p:nvPr/>
        </p:nvSpPr>
        <p:spPr>
          <a:xfrm>
            <a:off x="6516178" y="3577421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D77CC7-53A0-F56C-1EFF-D2A6C3D3AACF}"/>
              </a:ext>
            </a:extLst>
          </p:cNvPr>
          <p:cNvSpPr/>
          <p:nvPr/>
        </p:nvSpPr>
        <p:spPr>
          <a:xfrm>
            <a:off x="6748473" y="3367947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3BBD38-54DC-1D14-98E9-70E22B9E0389}"/>
              </a:ext>
            </a:extLst>
          </p:cNvPr>
          <p:cNvSpPr/>
          <p:nvPr/>
        </p:nvSpPr>
        <p:spPr>
          <a:xfrm>
            <a:off x="6699058" y="2926907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893335-9A7F-9638-B3E0-AE5B2FAD06BD}"/>
              </a:ext>
            </a:extLst>
          </p:cNvPr>
          <p:cNvSpPr/>
          <p:nvPr/>
        </p:nvSpPr>
        <p:spPr>
          <a:xfrm>
            <a:off x="6516178" y="2450173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CA83A1-A00E-C840-B6F6-487496E13F60}"/>
              </a:ext>
            </a:extLst>
          </p:cNvPr>
          <p:cNvSpPr/>
          <p:nvPr/>
        </p:nvSpPr>
        <p:spPr>
          <a:xfrm>
            <a:off x="6516178" y="2100008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386BF7-DC0B-606E-D9F3-385AB174F128}"/>
              </a:ext>
            </a:extLst>
          </p:cNvPr>
          <p:cNvSpPr/>
          <p:nvPr/>
        </p:nvSpPr>
        <p:spPr>
          <a:xfrm>
            <a:off x="6595945" y="1764265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29D161-6C7D-3C50-0806-BC49AE439197}"/>
              </a:ext>
            </a:extLst>
          </p:cNvPr>
          <p:cNvSpPr/>
          <p:nvPr/>
        </p:nvSpPr>
        <p:spPr>
          <a:xfrm>
            <a:off x="6413065" y="1402558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003577-BC11-91A8-2F2C-4B9611139845}"/>
              </a:ext>
            </a:extLst>
          </p:cNvPr>
          <p:cNvSpPr/>
          <p:nvPr/>
        </p:nvSpPr>
        <p:spPr>
          <a:xfrm>
            <a:off x="6793146" y="2631923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E1A59F-21B1-A4C9-8DE2-F652CE0DCFEC}"/>
              </a:ext>
            </a:extLst>
          </p:cNvPr>
          <p:cNvSpPr/>
          <p:nvPr/>
        </p:nvSpPr>
        <p:spPr>
          <a:xfrm>
            <a:off x="7138061" y="2499540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E5C127-DD9C-095A-1368-C42D58476AAD}"/>
              </a:ext>
            </a:extLst>
          </p:cNvPr>
          <p:cNvSpPr/>
          <p:nvPr/>
        </p:nvSpPr>
        <p:spPr>
          <a:xfrm>
            <a:off x="7391536" y="2385199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39BE19C-83F7-F0D2-D555-5D96DC9CF4B2}"/>
              </a:ext>
            </a:extLst>
          </p:cNvPr>
          <p:cNvSpPr/>
          <p:nvPr/>
        </p:nvSpPr>
        <p:spPr>
          <a:xfrm>
            <a:off x="7782735" y="2294324"/>
            <a:ext cx="182880" cy="181750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F800D4-B0C5-8FF6-AD20-8268340BEEE5}"/>
              </a:ext>
            </a:extLst>
          </p:cNvPr>
          <p:cNvSpPr/>
          <p:nvPr/>
        </p:nvSpPr>
        <p:spPr>
          <a:xfrm>
            <a:off x="5253348" y="3376104"/>
            <a:ext cx="182880" cy="181750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F399DB-5B1B-6570-927D-50B819DD6389}"/>
              </a:ext>
            </a:extLst>
          </p:cNvPr>
          <p:cNvSpPr/>
          <p:nvPr/>
        </p:nvSpPr>
        <p:spPr>
          <a:xfrm>
            <a:off x="6375380" y="1003264"/>
            <a:ext cx="182880" cy="181750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C6B544-697A-33C6-2988-9BB59C4682AF}"/>
              </a:ext>
            </a:extLst>
          </p:cNvPr>
          <p:cNvCxnSpPr>
            <a:cxnSpLocks/>
          </p:cNvCxnSpPr>
          <p:nvPr/>
        </p:nvCxnSpPr>
        <p:spPr>
          <a:xfrm flipH="1">
            <a:off x="1887991" y="3675044"/>
            <a:ext cx="686476" cy="15099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D5BE22-B11E-F4D9-AA97-C8B2356AE650}"/>
              </a:ext>
            </a:extLst>
          </p:cNvPr>
          <p:cNvCxnSpPr>
            <a:cxnSpLocks/>
          </p:cNvCxnSpPr>
          <p:nvPr/>
        </p:nvCxnSpPr>
        <p:spPr>
          <a:xfrm flipH="1">
            <a:off x="5604943" y="1185014"/>
            <a:ext cx="686476" cy="34544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14C4B7-A458-DC6A-4E29-72E02400295E}"/>
                  </a:ext>
                </a:extLst>
              </p:cNvPr>
              <p:cNvSpPr txBox="1"/>
              <p:nvPr/>
            </p:nvSpPr>
            <p:spPr>
              <a:xfrm>
                <a:off x="8687264" y="3524489"/>
                <a:ext cx="3116288" cy="67242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" panose="02040503050406030204" pitchFamily="18" charset="0"/>
                  </a:rPr>
                  <a:t>Held terminal velocity is the </a:t>
                </a:r>
                <a:r>
                  <a:rPr lang="en-US" b="1" dirty="0">
                    <a:latin typeface="Cambria" panose="02040503050406030204" pitchFamily="18" charset="0"/>
                  </a:rPr>
                  <a:t>input</a:t>
                </a:r>
                <a:r>
                  <a:rPr lang="en-US" dirty="0"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</m:oMath>
                </a14:m>
                <a:endParaRPr lang="en-US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14C4B7-A458-DC6A-4E29-72E024002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264" y="3524489"/>
                <a:ext cx="3116288" cy="672428"/>
              </a:xfrm>
              <a:prstGeom prst="rect">
                <a:avLst/>
              </a:prstGeom>
              <a:blipFill>
                <a:blip r:embed="rId7"/>
                <a:stretch>
                  <a:fillRect t="-3704" b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85152F-04E1-567E-8D35-0E6F2A6B2204}"/>
                  </a:ext>
                </a:extLst>
              </p:cNvPr>
              <p:cNvSpPr txBox="1"/>
              <p:nvPr/>
            </p:nvSpPr>
            <p:spPr>
              <a:xfrm>
                <a:off x="5760579" y="3091355"/>
                <a:ext cx="439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85152F-04E1-567E-8D35-0E6F2A6B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579" y="3091355"/>
                <a:ext cx="43900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11658D-82D6-53CB-B9A9-F53503D83028}"/>
                  </a:ext>
                </a:extLst>
              </p:cNvPr>
              <p:cNvSpPr txBox="1"/>
              <p:nvPr/>
            </p:nvSpPr>
            <p:spPr>
              <a:xfrm>
                <a:off x="5166890" y="2903957"/>
                <a:ext cx="4009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11658D-82D6-53CB-B9A9-F53503D83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90" y="2903957"/>
                <a:ext cx="400988" cy="369332"/>
              </a:xfrm>
              <a:prstGeom prst="rect">
                <a:avLst/>
              </a:prstGeom>
              <a:blipFill>
                <a:blip r:embed="rId9"/>
                <a:stretch>
                  <a:fillRect l="-3125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A21212-F3A3-A840-B395-7743D9B7FD45}"/>
                  </a:ext>
                </a:extLst>
              </p:cNvPr>
              <p:cNvSpPr txBox="1"/>
              <p:nvPr/>
            </p:nvSpPr>
            <p:spPr>
              <a:xfrm>
                <a:off x="6109787" y="3192419"/>
                <a:ext cx="439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A21212-F3A3-A840-B395-7743D9B7F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87" y="3192419"/>
                <a:ext cx="4390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492392-7155-F59A-2FD3-ABF147FE3272}"/>
                  </a:ext>
                </a:extLst>
              </p:cNvPr>
              <p:cNvSpPr txBox="1"/>
              <p:nvPr/>
            </p:nvSpPr>
            <p:spPr>
              <a:xfrm rot="19049986">
                <a:off x="6402531" y="3095965"/>
                <a:ext cx="439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492392-7155-F59A-2FD3-ABF147FE3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9986">
                <a:off x="6402531" y="3095965"/>
                <a:ext cx="43900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0B2397-105F-E0AA-FF88-AA4BC28F3093}"/>
                  </a:ext>
                </a:extLst>
              </p:cNvPr>
              <p:cNvSpPr txBox="1"/>
              <p:nvPr/>
            </p:nvSpPr>
            <p:spPr>
              <a:xfrm>
                <a:off x="5927606" y="657681"/>
                <a:ext cx="6800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0B2397-105F-E0AA-FF88-AA4BC28F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06" y="657681"/>
                <a:ext cx="680012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C42DC7-1528-EAF3-F397-E8B982D54918}"/>
                  </a:ext>
                </a:extLst>
              </p:cNvPr>
              <p:cNvSpPr txBox="1"/>
              <p:nvPr/>
            </p:nvSpPr>
            <p:spPr>
              <a:xfrm>
                <a:off x="8011229" y="2171716"/>
                <a:ext cx="4988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C42DC7-1528-EAF3-F397-E8B982D54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229" y="2171716"/>
                <a:ext cx="498871" cy="369332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416E4E-7EC8-2C60-2E00-5FBFF30A15F6}"/>
                  </a:ext>
                </a:extLst>
              </p:cNvPr>
              <p:cNvSpPr txBox="1"/>
              <p:nvPr/>
            </p:nvSpPr>
            <p:spPr>
              <a:xfrm>
                <a:off x="5180976" y="1038994"/>
                <a:ext cx="6800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416E4E-7EC8-2C60-2E00-5FBFF30A1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976" y="1038994"/>
                <a:ext cx="680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2956E4-3FA5-A1B8-5D7A-F45A45DDD5CE}"/>
                  </a:ext>
                </a:extLst>
              </p:cNvPr>
              <p:cNvSpPr txBox="1"/>
              <p:nvPr/>
            </p:nvSpPr>
            <p:spPr>
              <a:xfrm>
                <a:off x="1435286" y="3638458"/>
                <a:ext cx="6800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2956E4-3FA5-A1B8-5D7A-F45A45DDD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286" y="3638458"/>
                <a:ext cx="68001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 descr="A black and white sign&#10;&#10;Description automatically generated">
            <a:extLst>
              <a:ext uri="{FF2B5EF4-FFF2-40B4-BE49-F238E27FC236}">
                <a16:creationId xmlns:a16="http://schemas.microsoft.com/office/drawing/2014/main" id="{55CED5F3-4B0A-D427-3F11-FA99E74BDB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19275" y="593607"/>
            <a:ext cx="435773" cy="591407"/>
          </a:xfrm>
          <a:prstGeom prst="rect">
            <a:avLst/>
          </a:prstGeom>
        </p:spPr>
      </p:pic>
      <p:pic>
        <p:nvPicPr>
          <p:cNvPr id="75" name="Picture 74" descr="A black and white sign&#10;&#10;Description automatically generated">
            <a:extLst>
              <a:ext uri="{FF2B5EF4-FFF2-40B4-BE49-F238E27FC236}">
                <a16:creationId xmlns:a16="http://schemas.microsoft.com/office/drawing/2014/main" id="{B2C5808D-A94B-FD3B-D8EA-9FD15F19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11901" y="3187714"/>
            <a:ext cx="394123" cy="591407"/>
          </a:xfrm>
          <a:prstGeom prst="rect">
            <a:avLst/>
          </a:prstGeom>
        </p:spPr>
      </p:pic>
      <p:pic>
        <p:nvPicPr>
          <p:cNvPr id="76" name="Picture 75" descr="A black and white sign&#10;&#10;Description automatically generated">
            <a:extLst>
              <a:ext uri="{FF2B5EF4-FFF2-40B4-BE49-F238E27FC236}">
                <a16:creationId xmlns:a16="http://schemas.microsoft.com/office/drawing/2014/main" id="{2E2E238C-74C9-2F92-B2AD-75C20129FA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6821" y="1399628"/>
            <a:ext cx="435773" cy="591407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0B1CDE57-E332-D920-4463-93792C811C91}"/>
              </a:ext>
            </a:extLst>
          </p:cNvPr>
          <p:cNvSpPr/>
          <p:nvPr/>
        </p:nvSpPr>
        <p:spPr>
          <a:xfrm>
            <a:off x="4531788" y="830542"/>
            <a:ext cx="182880" cy="1817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AFB1C9F-F24B-5306-E756-9079798E901E}"/>
              </a:ext>
            </a:extLst>
          </p:cNvPr>
          <p:cNvSpPr/>
          <p:nvPr/>
        </p:nvSpPr>
        <p:spPr>
          <a:xfrm>
            <a:off x="3590362" y="1604456"/>
            <a:ext cx="182880" cy="1817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C243114-2D25-C4A4-4C3E-F40A40580AF3}"/>
              </a:ext>
            </a:extLst>
          </p:cNvPr>
          <p:cNvSpPr/>
          <p:nvPr/>
        </p:nvSpPr>
        <p:spPr>
          <a:xfrm>
            <a:off x="4312177" y="3301667"/>
            <a:ext cx="182880" cy="1817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06D01CA-F80E-C7C6-7C76-6DFC85154810}"/>
                  </a:ext>
                </a:extLst>
              </p:cNvPr>
              <p:cNvSpPr txBox="1"/>
              <p:nvPr/>
            </p:nvSpPr>
            <p:spPr>
              <a:xfrm>
                <a:off x="3805295" y="3208089"/>
                <a:ext cx="4009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06D01CA-F80E-C7C6-7C76-6DFC85154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295" y="3208089"/>
                <a:ext cx="400988" cy="369332"/>
              </a:xfrm>
              <a:prstGeom prst="rect">
                <a:avLst/>
              </a:prstGeom>
              <a:blipFill>
                <a:blip r:embed="rId20"/>
                <a:stretch>
                  <a:fillRect l="-9091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C01C793-2E1A-8216-9A1A-46125D780D07}"/>
                  </a:ext>
                </a:extLst>
              </p:cNvPr>
              <p:cNvSpPr txBox="1"/>
              <p:nvPr/>
            </p:nvSpPr>
            <p:spPr>
              <a:xfrm>
                <a:off x="3388987" y="1044608"/>
                <a:ext cx="4009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C01C793-2E1A-8216-9A1A-46125D780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987" y="1044608"/>
                <a:ext cx="400988" cy="369332"/>
              </a:xfrm>
              <a:prstGeom prst="rect">
                <a:avLst/>
              </a:prstGeom>
              <a:blipFill>
                <a:blip r:embed="rId21"/>
                <a:stretch>
                  <a:fillRect l="-9091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781502-F87C-D7C8-A97F-17E42E10F027}"/>
                  </a:ext>
                </a:extLst>
              </p:cNvPr>
              <p:cNvSpPr txBox="1"/>
              <p:nvPr/>
            </p:nvSpPr>
            <p:spPr>
              <a:xfrm>
                <a:off x="4355660" y="133389"/>
                <a:ext cx="4009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781502-F87C-D7C8-A97F-17E42E10F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660" y="133389"/>
                <a:ext cx="400988" cy="369332"/>
              </a:xfrm>
              <a:prstGeom prst="rect">
                <a:avLst/>
              </a:prstGeom>
              <a:blipFill>
                <a:blip r:embed="rId22"/>
                <a:stretch>
                  <a:fillRect l="-12500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C86681-21F5-CDD1-199A-44875CBD13E0}"/>
                  </a:ext>
                </a:extLst>
              </p:cNvPr>
              <p:cNvSpPr txBox="1"/>
              <p:nvPr/>
            </p:nvSpPr>
            <p:spPr>
              <a:xfrm>
                <a:off x="8687264" y="2768189"/>
                <a:ext cx="3116288" cy="669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" panose="02040503050406030204" pitchFamily="18" charset="0"/>
                  </a:rPr>
                  <a:t>Static receptacle poses are </a:t>
                </a:r>
                <a:r>
                  <a:rPr lang="en-US" b="1" dirty="0">
                    <a:latin typeface="Cambria" panose="02040503050406030204" pitchFamily="18" charset="0"/>
                  </a:rPr>
                  <a:t>goals</a:t>
                </a:r>
                <a:r>
                  <a:rPr lang="en-US" dirty="0"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C86681-21F5-CDD1-199A-44875CBD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264" y="2768189"/>
                <a:ext cx="3116288" cy="669992"/>
              </a:xfrm>
              <a:prstGeom prst="rect">
                <a:avLst/>
              </a:prstGeom>
              <a:blipFill>
                <a:blip r:embed="rId23"/>
                <a:stretch>
                  <a:fillRect t="-1852" b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2F2A9B36-1D05-C1E1-79FA-13EDFE9EA1C6}"/>
              </a:ext>
            </a:extLst>
          </p:cNvPr>
          <p:cNvSpPr txBox="1"/>
          <p:nvPr/>
        </p:nvSpPr>
        <p:spPr>
          <a:xfrm>
            <a:off x="2401066" y="4671956"/>
            <a:ext cx="738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Installation requires sequence of </a:t>
            </a:r>
            <a:r>
              <a:rPr lang="en-US" b="1" dirty="0">
                <a:latin typeface="Cambria" panose="02040503050406030204" pitchFamily="18" charset="0"/>
              </a:rPr>
              <a:t>terminal manipulations (TMs):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EE3FE46-EE1E-547E-449D-A67125E64909}"/>
                  </a:ext>
                </a:extLst>
              </p:cNvPr>
              <p:cNvSpPr/>
              <p:nvPr/>
            </p:nvSpPr>
            <p:spPr>
              <a:xfrm>
                <a:off x="2130832" y="5161866"/>
                <a:ext cx="1221142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Manipulate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EE3FE46-EE1E-547E-449D-A67125E64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832" y="5161866"/>
                <a:ext cx="1221142" cy="505568"/>
              </a:xfrm>
              <a:prstGeom prst="rect">
                <a:avLst/>
              </a:prstGeom>
              <a:blipFill>
                <a:blip r:embed="rId24"/>
                <a:stretch>
                  <a:fillRect l="-1042" t="-12195" b="-97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20D13E-D242-48BB-0FF8-A5AA3A0FFE17}"/>
              </a:ext>
            </a:extLst>
          </p:cNvPr>
          <p:cNvCxnSpPr>
            <a:cxnSpLocks/>
            <a:stCxn id="88" idx="3"/>
            <a:endCxn id="98" idx="1"/>
          </p:cNvCxnSpPr>
          <p:nvPr/>
        </p:nvCxnSpPr>
        <p:spPr>
          <a:xfrm>
            <a:off x="3351974" y="5414650"/>
            <a:ext cx="407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1CDBE51E-B2CD-A00B-7755-AFB3CB18F91D}"/>
              </a:ext>
            </a:extLst>
          </p:cNvPr>
          <p:cNvSpPr/>
          <p:nvPr/>
        </p:nvSpPr>
        <p:spPr>
          <a:xfrm>
            <a:off x="3893845" y="5086878"/>
            <a:ext cx="1221142" cy="505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91C79F-EC83-B25F-A227-0EE08A4F650A}"/>
                  </a:ext>
                </a:extLst>
              </p:cNvPr>
              <p:cNvSpPr txBox="1"/>
              <p:nvPr/>
            </p:nvSpPr>
            <p:spPr>
              <a:xfrm>
                <a:off x="8688562" y="1955770"/>
                <a:ext cx="32517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Pose: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91C79F-EC83-B25F-A227-0EE08A4F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562" y="1955770"/>
                <a:ext cx="3251713" cy="338554"/>
              </a:xfrm>
              <a:prstGeom prst="rect">
                <a:avLst/>
              </a:prstGeom>
              <a:blipFill>
                <a:blip r:embed="rId25"/>
                <a:stretch>
                  <a:fillRect l="-1167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04C5C3D-8047-1E40-B926-647E9C1FFCB9}"/>
                  </a:ext>
                </a:extLst>
              </p:cNvPr>
              <p:cNvSpPr txBox="1"/>
              <p:nvPr/>
            </p:nvSpPr>
            <p:spPr>
              <a:xfrm>
                <a:off x="8510100" y="2192293"/>
                <a:ext cx="3608639" cy="427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𝑆𝐸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</m:oMath>
                </a14:m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04C5C3D-8047-1E40-B926-647E9C1FF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100" y="2192293"/>
                <a:ext cx="3608639" cy="427809"/>
              </a:xfrm>
              <a:prstGeom prst="rect">
                <a:avLst/>
              </a:prstGeom>
              <a:blipFill>
                <a:blip r:embed="rId26"/>
                <a:stretch>
                  <a:fillRect l="-105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665DBF5-6776-5B84-BF04-D73173810FCD}"/>
                  </a:ext>
                </a:extLst>
              </p:cNvPr>
              <p:cNvSpPr/>
              <p:nvPr/>
            </p:nvSpPr>
            <p:spPr>
              <a:xfrm>
                <a:off x="3759403" y="5032703"/>
                <a:ext cx="2350384" cy="7638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Free terminals subject 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665DBF5-6776-5B84-BF04-D73173810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403" y="5032703"/>
                <a:ext cx="2350384" cy="763893"/>
              </a:xfrm>
              <a:prstGeom prst="rect">
                <a:avLst/>
              </a:prstGeom>
              <a:blipFill>
                <a:blip r:embed="rId27"/>
                <a:stretch>
                  <a:fillRect l="-1081" t="-6557" r="-1081"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B349956-F21B-E78B-10EE-425BA0D43DC1}"/>
                  </a:ext>
                </a:extLst>
              </p:cNvPr>
              <p:cNvSpPr/>
              <p:nvPr/>
            </p:nvSpPr>
            <p:spPr>
              <a:xfrm>
                <a:off x="6673436" y="5161866"/>
                <a:ext cx="1221142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Release terminal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B349956-F21B-E78B-10EE-425BA0D43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436" y="5161866"/>
                <a:ext cx="1221142" cy="505568"/>
              </a:xfrm>
              <a:prstGeom prst="rect">
                <a:avLst/>
              </a:prstGeom>
              <a:blipFill>
                <a:blip r:embed="rId28"/>
                <a:stretch>
                  <a:fillRect t="-9756" b="-24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47F7172-5CB3-35D7-9071-46A5A46E4368}"/>
              </a:ext>
            </a:extLst>
          </p:cNvPr>
          <p:cNvCxnSpPr>
            <a:cxnSpLocks/>
            <a:stCxn id="98" idx="3"/>
            <a:endCxn id="103" idx="1"/>
          </p:cNvCxnSpPr>
          <p:nvPr/>
        </p:nvCxnSpPr>
        <p:spPr>
          <a:xfrm>
            <a:off x="6109787" y="5414650"/>
            <a:ext cx="5636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073F046-E14C-B346-4B78-C757B58FBE9D}"/>
              </a:ext>
            </a:extLst>
          </p:cNvPr>
          <p:cNvCxnSpPr>
            <a:cxnSpLocks/>
            <a:stCxn id="103" idx="3"/>
            <a:endCxn id="117" idx="1"/>
          </p:cNvCxnSpPr>
          <p:nvPr/>
        </p:nvCxnSpPr>
        <p:spPr>
          <a:xfrm>
            <a:off x="7894578" y="5414650"/>
            <a:ext cx="6019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6D56F3-CFB5-24D9-9533-73B08EC131AF}"/>
                  </a:ext>
                </a:extLst>
              </p:cNvPr>
              <p:cNvSpPr/>
              <p:nvPr/>
            </p:nvSpPr>
            <p:spPr>
              <a:xfrm>
                <a:off x="8496548" y="5161866"/>
                <a:ext cx="3443727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ambria Math" panose="02040503050406030204" pitchFamily="18" charset="0"/>
                  </a:rPr>
                  <a:t>If successful insertion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6D56F3-CFB5-24D9-9533-73B08EC13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548" y="5161866"/>
                <a:ext cx="3443727" cy="505568"/>
              </a:xfrm>
              <a:prstGeom prst="rect">
                <a:avLst/>
              </a:prstGeom>
              <a:blipFill>
                <a:blip r:embed="rId29"/>
                <a:stretch>
                  <a:fillRect t="-14634" b="-97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47EC17E-A3D4-41D5-07BA-004346424972}"/>
              </a:ext>
            </a:extLst>
          </p:cNvPr>
          <p:cNvCxnSpPr>
            <a:cxnSpLocks/>
            <a:stCxn id="126" idx="3"/>
            <a:endCxn id="88" idx="1"/>
          </p:cNvCxnSpPr>
          <p:nvPr/>
        </p:nvCxnSpPr>
        <p:spPr>
          <a:xfrm>
            <a:off x="1714880" y="5414650"/>
            <a:ext cx="4159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76A7C4F-F10D-059E-123A-6D537950FC49}"/>
                  </a:ext>
                </a:extLst>
              </p:cNvPr>
              <p:cNvSpPr/>
              <p:nvPr/>
            </p:nvSpPr>
            <p:spPr>
              <a:xfrm>
                <a:off x="493738" y="5161866"/>
                <a:ext cx="1221142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Grasp terminal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76A7C4F-F10D-059E-123A-6D537950F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38" y="5161866"/>
                <a:ext cx="1221142" cy="505568"/>
              </a:xfrm>
              <a:prstGeom prst="rect">
                <a:avLst/>
              </a:prstGeom>
              <a:blipFill>
                <a:blip r:embed="rId30"/>
                <a:stretch>
                  <a:fillRect t="-9756" b="-24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28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77" grpId="0" animBg="1"/>
      <p:bldP spid="78" grpId="0" animBg="1"/>
      <p:bldP spid="79" grpId="0" animBg="1"/>
      <p:bldP spid="80" grpId="0"/>
      <p:bldP spid="81" grpId="0"/>
      <p:bldP spid="82" grpId="0"/>
      <p:bldP spid="83" grpId="0" animBg="1"/>
      <p:bldP spid="84" grpId="0"/>
      <p:bldP spid="88" grpId="0"/>
      <p:bldP spid="90" grpId="0"/>
      <p:bldP spid="96" grpId="0"/>
      <p:bldP spid="97" grpId="0"/>
      <p:bldP spid="98" grpId="0"/>
      <p:bldP spid="103" grpId="0"/>
      <p:bldP spid="117" grpId="0"/>
      <p:bldP spid="1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D14A-4DDC-486B-A564-94F969B4A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8"/>
            <a:ext cx="10515600" cy="7946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" panose="02040503050406030204" pitchFamily="18" charset="0"/>
              </a:rPr>
              <a:t>Wire harness installation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14979-CC08-D0A4-30AF-22200B73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75521-89BA-792C-048E-7EACA44BB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129" y="1236640"/>
            <a:ext cx="3742394" cy="2488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F16817-702F-1ADD-69CC-9B79C6F9C4BA}"/>
              </a:ext>
            </a:extLst>
          </p:cNvPr>
          <p:cNvSpPr txBox="1"/>
          <p:nvPr/>
        </p:nvSpPr>
        <p:spPr>
          <a:xfrm>
            <a:off x="2531641" y="3779705"/>
            <a:ext cx="2317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Main body wire harness, Ferrari </a:t>
            </a:r>
            <a:r>
              <a:rPr lang="en-US" sz="1600" dirty="0">
                <a:latin typeface="Cambria" panose="02040503050406030204" pitchFamily="18" charset="0"/>
              </a:rPr>
              <a:t>458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Italia</a:t>
            </a:r>
          </a:p>
        </p:txBody>
      </p:sp>
      <p:pic>
        <p:nvPicPr>
          <p:cNvPr id="7" name="Picture 6" descr="A picture containing indoor, arranged&#10;&#10;Description automatically generated">
            <a:extLst>
              <a:ext uri="{FF2B5EF4-FFF2-40B4-BE49-F238E27FC236}">
                <a16:creationId xmlns:a16="http://schemas.microsoft.com/office/drawing/2014/main" id="{1143FDD5-3B76-49DD-857C-6D8E55A8D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5" t="4222" r="23628" b="4072"/>
          <a:stretch/>
        </p:blipFill>
        <p:spPr>
          <a:xfrm>
            <a:off x="6526400" y="1236640"/>
            <a:ext cx="3536287" cy="2488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F641F1-3022-B7C8-9D09-B59E1BD46413}"/>
              </a:ext>
            </a:extLst>
          </p:cNvPr>
          <p:cNvSpPr txBox="1"/>
          <p:nvPr/>
        </p:nvSpPr>
        <p:spPr>
          <a:xfrm>
            <a:off x="7093290" y="3769933"/>
            <a:ext cx="2317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Wide variety of connector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D9E4E-F9ED-63BA-8F25-0BF7F827A65B}"/>
              </a:ext>
            </a:extLst>
          </p:cNvPr>
          <p:cNvSpPr txBox="1"/>
          <p:nvPr/>
        </p:nvSpPr>
        <p:spPr>
          <a:xfrm>
            <a:off x="7787422" y="5661580"/>
            <a:ext cx="2051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anose="02040503050406030204" pitchFamily="18" charset="0"/>
              </a:rPr>
              <a:t>Figure: [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Zhou et al. 2020]</a:t>
            </a:r>
          </a:p>
        </p:txBody>
      </p:sp>
      <p:pic>
        <p:nvPicPr>
          <p:cNvPr id="14" name="Picture 13" descr="A close-up of a connector&#10;&#10;Description automatically generated">
            <a:extLst>
              <a:ext uri="{FF2B5EF4-FFF2-40B4-BE49-F238E27FC236}">
                <a16:creationId xmlns:a16="http://schemas.microsoft.com/office/drawing/2014/main" id="{D9FE4C2A-B4F6-92FA-4CE7-E452B218FB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 t="26890" r="66426" b="15089"/>
          <a:stretch/>
        </p:blipFill>
        <p:spPr>
          <a:xfrm flipH="1">
            <a:off x="6096000" y="4694930"/>
            <a:ext cx="1198613" cy="1042684"/>
          </a:xfrm>
          <a:prstGeom prst="rect">
            <a:avLst/>
          </a:prstGeom>
        </p:spPr>
      </p:pic>
      <p:pic>
        <p:nvPicPr>
          <p:cNvPr id="16" name="Picture 15" descr="A close-up of a connector&#10;&#10;Description automatically generated">
            <a:extLst>
              <a:ext uri="{FF2B5EF4-FFF2-40B4-BE49-F238E27FC236}">
                <a16:creationId xmlns:a16="http://schemas.microsoft.com/office/drawing/2014/main" id="{2CAD7FED-99C9-D479-DCD6-FC2B1AF797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2" t="10844" b="23845"/>
          <a:stretch/>
        </p:blipFill>
        <p:spPr>
          <a:xfrm flipH="1">
            <a:off x="3831922" y="4578676"/>
            <a:ext cx="1962583" cy="11736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750503-BD2C-2104-0512-319685CB1E29}"/>
              </a:ext>
            </a:extLst>
          </p:cNvPr>
          <p:cNvSpPr txBox="1"/>
          <p:nvPr/>
        </p:nvSpPr>
        <p:spPr>
          <a:xfrm>
            <a:off x="1743997" y="6077836"/>
            <a:ext cx="870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Harness installation: Insert all </a:t>
            </a:r>
            <a:r>
              <a:rPr lang="en-US" b="1" dirty="0">
                <a:solidFill>
                  <a:srgbClr val="002B61"/>
                </a:solidFill>
                <a:latin typeface="Cambria" panose="02040503050406030204" pitchFamily="18" charset="0"/>
              </a:rPr>
              <a:t>terminals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into their respective </a:t>
            </a:r>
            <a:r>
              <a:rPr lang="en-US" b="1" dirty="0">
                <a:solidFill>
                  <a:srgbClr val="FFD100"/>
                </a:solidFill>
                <a:latin typeface="Cambria" panose="02040503050406030204" pitchFamily="18" charset="0"/>
              </a:rPr>
              <a:t>receptacles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88DA2C-B626-69E8-2B70-49B3F8FAC837}"/>
              </a:ext>
            </a:extLst>
          </p:cNvPr>
          <p:cNvSpPr txBox="1"/>
          <p:nvPr/>
        </p:nvSpPr>
        <p:spPr>
          <a:xfrm>
            <a:off x="3477135" y="5663732"/>
            <a:ext cx="231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B61"/>
                </a:solidFill>
                <a:latin typeface="Cambria" panose="02040503050406030204" pitchFamily="18" charset="0"/>
              </a:rPr>
              <a:t>Manipulated terminals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1D5C0E-4A47-8CF5-DBAC-6BE82A4089D3}"/>
              </a:ext>
            </a:extLst>
          </p:cNvPr>
          <p:cNvSpPr txBox="1"/>
          <p:nvPr/>
        </p:nvSpPr>
        <p:spPr>
          <a:xfrm>
            <a:off x="5725851" y="5642771"/>
            <a:ext cx="231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D100"/>
                </a:solidFill>
                <a:latin typeface="Cambria" panose="02040503050406030204" pitchFamily="18" charset="0"/>
              </a:rPr>
              <a:t>Stationary receptacles</a:t>
            </a:r>
          </a:p>
        </p:txBody>
      </p:sp>
    </p:spTree>
    <p:extLst>
      <p:ext uri="{BB962C8B-B14F-4D97-AF65-F5344CB8AC3E}">
        <p14:creationId xmlns:p14="http://schemas.microsoft.com/office/powerpoint/2010/main" val="265103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6B70-AEA1-365C-139F-DA436018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812"/>
          </a:xfrm>
        </p:spPr>
        <p:txBody>
          <a:bodyPr/>
          <a:lstStyle/>
          <a:p>
            <a:r>
              <a:rPr lang="en-US" dirty="0"/>
              <a:t>Deformable linear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C85C0-7E83-B9CD-3813-82367225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18E72-5FA8-1004-F79B-D378040F86F8}"/>
              </a:ext>
            </a:extLst>
          </p:cNvPr>
          <p:cNvSpPr txBox="1"/>
          <p:nvPr/>
        </p:nvSpPr>
        <p:spPr>
          <a:xfrm>
            <a:off x="838200" y="3687479"/>
            <a:ext cx="183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Surgical sutures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94C6E-9227-C3F5-C104-4F7472526C14}"/>
              </a:ext>
            </a:extLst>
          </p:cNvPr>
          <p:cNvSpPr txBox="1"/>
          <p:nvPr/>
        </p:nvSpPr>
        <p:spPr>
          <a:xfrm>
            <a:off x="2455537" y="3718516"/>
            <a:ext cx="156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Ropes</a:t>
            </a:r>
          </a:p>
        </p:txBody>
      </p:sp>
      <p:pic>
        <p:nvPicPr>
          <p:cNvPr id="7" name="Picture 6" descr="A close up of a rope&#10;&#10;Description automatically generated">
            <a:extLst>
              <a:ext uri="{FF2B5EF4-FFF2-40B4-BE49-F238E27FC236}">
                <a16:creationId xmlns:a16="http://schemas.microsoft.com/office/drawing/2014/main" id="{BD4AF223-CB4C-2F56-FF14-F1BF7790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920" y="1768589"/>
            <a:ext cx="958384" cy="1730417"/>
          </a:xfrm>
          <a:prstGeom prst="rect">
            <a:avLst/>
          </a:prstGeom>
        </p:spPr>
      </p:pic>
      <p:pic>
        <p:nvPicPr>
          <p:cNvPr id="8" name="Picture 7" descr="Close-up of a surgical instrument&#10;&#10;Description automatically generated">
            <a:extLst>
              <a:ext uri="{FF2B5EF4-FFF2-40B4-BE49-F238E27FC236}">
                <a16:creationId xmlns:a16="http://schemas.microsoft.com/office/drawing/2014/main" id="{215F2AE8-CC66-B634-F57D-14D0C5FD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41" y="1786471"/>
            <a:ext cx="1659353" cy="1716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806C40-9CFF-A224-D385-E9B5810D1CDF}"/>
              </a:ext>
            </a:extLst>
          </p:cNvPr>
          <p:cNvSpPr txBox="1"/>
          <p:nvPr/>
        </p:nvSpPr>
        <p:spPr>
          <a:xfrm>
            <a:off x="838200" y="3503740"/>
            <a:ext cx="1958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anose="02040503050406030204" pitchFamily="18" charset="0"/>
              </a:rPr>
              <a:t>[Moll et al. 2006]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952C2-A604-B0FB-20A5-35E6EF2FFFDA}"/>
              </a:ext>
            </a:extLst>
          </p:cNvPr>
          <p:cNvSpPr txBox="1"/>
          <p:nvPr/>
        </p:nvSpPr>
        <p:spPr>
          <a:xfrm>
            <a:off x="2483062" y="3488147"/>
            <a:ext cx="1568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anose="02040503050406030204" pitchFamily="18" charset="0"/>
              </a:rPr>
              <a:t>[Saha et al. 2007]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93F806-F686-928F-2306-D13BA235ABA9}"/>
              </a:ext>
            </a:extLst>
          </p:cNvPr>
          <p:cNvSpPr txBox="1"/>
          <p:nvPr/>
        </p:nvSpPr>
        <p:spPr>
          <a:xfrm>
            <a:off x="8243915" y="3765146"/>
            <a:ext cx="225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Wire harnesses</a:t>
            </a:r>
          </a:p>
        </p:txBody>
      </p:sp>
      <p:pic>
        <p:nvPicPr>
          <p:cNvPr id="18" name="Picture 17" descr="A close-up of several wires&#10;&#10;Description automatically generated">
            <a:extLst>
              <a:ext uri="{FF2B5EF4-FFF2-40B4-BE49-F238E27FC236}">
                <a16:creationId xmlns:a16="http://schemas.microsoft.com/office/drawing/2014/main" id="{D3D5E7A7-E586-A38E-14C4-EBEFBBF1E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809" y="1670681"/>
            <a:ext cx="2743200" cy="17160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96EABC-0DA1-B65C-A8E2-909589161CD7}"/>
              </a:ext>
            </a:extLst>
          </p:cNvPr>
          <p:cNvSpPr txBox="1"/>
          <p:nvPr/>
        </p:nvSpPr>
        <p:spPr>
          <a:xfrm>
            <a:off x="6941865" y="3431854"/>
            <a:ext cx="213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anose="02040503050406030204" pitchFamily="18" charset="0"/>
              </a:rPr>
              <a:t>[Jiang  et al. 2010]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32A6E-C40A-9783-4F28-D68945DC7B02}"/>
              </a:ext>
            </a:extLst>
          </p:cNvPr>
          <p:cNvSpPr txBox="1"/>
          <p:nvPr/>
        </p:nvSpPr>
        <p:spPr>
          <a:xfrm>
            <a:off x="6941865" y="4166126"/>
            <a:ext cx="5080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DLO </a:t>
            </a:r>
            <a:r>
              <a:rPr lang="en-US" sz="2400" b="1" i="1" dirty="0">
                <a:latin typeface="Cambria" panose="02040503050406030204" pitchFamily="18" charset="0"/>
              </a:rPr>
              <a:t>networks</a:t>
            </a:r>
            <a:r>
              <a:rPr lang="en-US" sz="2400" b="1" dirty="0">
                <a:latin typeface="Cambria" panose="02040503050406030204" pitchFamily="18" charset="0"/>
              </a:rPr>
              <a:t> (DLONs)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B3AEA4-EF24-7D18-AB88-A35009B5B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293" y="1942151"/>
            <a:ext cx="1440237" cy="13758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745D01C-10EC-627E-3A50-741624409144}"/>
              </a:ext>
            </a:extLst>
          </p:cNvPr>
          <p:cNvSpPr txBox="1"/>
          <p:nvPr/>
        </p:nvSpPr>
        <p:spPr>
          <a:xfrm>
            <a:off x="4078650" y="3480968"/>
            <a:ext cx="1568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anose="02040503050406030204" pitchFamily="18" charset="0"/>
              </a:rPr>
              <a:t>[Yan et al. 2020]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E41331A-79EA-FD5D-6B1B-E06F43E53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072" y="2231350"/>
            <a:ext cx="2275214" cy="1086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E141E1-AEBC-FE1D-8E5E-721EA81BD9BC}"/>
              </a:ext>
            </a:extLst>
          </p:cNvPr>
          <p:cNvSpPr txBox="1"/>
          <p:nvPr/>
        </p:nvSpPr>
        <p:spPr>
          <a:xfrm>
            <a:off x="9371668" y="3457883"/>
            <a:ext cx="213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" panose="02040503050406030204" pitchFamily="18" charset="0"/>
              </a:rPr>
              <a:t>[Zhou et al. 2020]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19408-E492-D0BE-A55C-285ADFEE2888}"/>
              </a:ext>
            </a:extLst>
          </p:cNvPr>
          <p:cNvSpPr txBox="1"/>
          <p:nvPr/>
        </p:nvSpPr>
        <p:spPr>
          <a:xfrm>
            <a:off x="895693" y="4174599"/>
            <a:ext cx="5080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Deformable linear objects (DLOs)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1C773-301D-3878-9C69-6F92343AB286}"/>
              </a:ext>
            </a:extLst>
          </p:cNvPr>
          <p:cNvSpPr txBox="1"/>
          <p:nvPr/>
        </p:nvSpPr>
        <p:spPr>
          <a:xfrm>
            <a:off x="4109196" y="3734652"/>
            <a:ext cx="156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232031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7" grpId="0"/>
      <p:bldP spid="19" grpId="0"/>
      <p:bldP spid="25" grpId="0"/>
      <p:bldP spid="27" grpId="0"/>
      <p:bldP spid="3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99D4E8-6F0C-F441-CAE9-69D8C596EF0A}"/>
              </a:ext>
            </a:extLst>
          </p:cNvPr>
          <p:cNvSpPr txBox="1"/>
          <p:nvPr/>
        </p:nvSpPr>
        <p:spPr>
          <a:xfrm>
            <a:off x="283029" y="192231"/>
            <a:ext cx="4474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mbria" panose="02040503050406030204" pitchFamily="18" charset="0"/>
              </a:rPr>
              <a:t>Most DLO research focuses on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2C61"/>
                </a:solidFill>
                <a:latin typeface="Cambria" panose="02040503050406030204" pitchFamily="18" charset="0"/>
              </a:rPr>
              <a:t>dual arm manipulation</a:t>
            </a:r>
            <a:r>
              <a:rPr lang="en-US" sz="2400" dirty="0">
                <a:solidFill>
                  <a:srgbClr val="002C6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rgbClr val="002C61"/>
                </a:solidFill>
                <a:latin typeface="Cambria" panose="02040503050406030204" pitchFamily="18" charset="0"/>
              </a:rPr>
            </a:br>
            <a:r>
              <a:rPr lang="en-US" sz="2400" dirty="0">
                <a:latin typeface="Cambria" panose="02040503050406030204" pitchFamily="18" charset="0"/>
              </a:rPr>
              <a:t>with </a:t>
            </a:r>
            <a:r>
              <a:rPr lang="en-US" sz="2400" b="1" dirty="0">
                <a:solidFill>
                  <a:srgbClr val="FFD002"/>
                </a:solidFill>
                <a:latin typeface="Cambria" panose="02040503050406030204" pitchFamily="18" charset="0"/>
              </a:rPr>
              <a:t>shape perception </a:t>
            </a:r>
            <a:br>
              <a:rPr lang="en-US" sz="2400" b="1" dirty="0">
                <a:solidFill>
                  <a:srgbClr val="FFD002"/>
                </a:solidFill>
                <a:latin typeface="Cambria" panose="02040503050406030204" pitchFamily="18" charset="0"/>
              </a:rPr>
            </a:br>
            <a:r>
              <a:rPr lang="en-US" sz="2400" dirty="0">
                <a:latin typeface="Cambria" panose="02040503050406030204" pitchFamily="18" charset="0"/>
              </a:rPr>
              <a:t>for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shape goals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05E752-4F16-52CB-C7B6-6A9638BDC9B8}"/>
              </a:ext>
            </a:extLst>
          </p:cNvPr>
          <p:cNvSpPr txBox="1"/>
          <p:nvPr/>
        </p:nvSpPr>
        <p:spPr>
          <a:xfrm>
            <a:off x="5197930" y="192231"/>
            <a:ext cx="6798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But practical harness installation scenarios involve</a:t>
            </a:r>
            <a:br>
              <a:rPr lang="en-US" sz="2400" b="1" dirty="0"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2B61"/>
                </a:solidFill>
                <a:latin typeface="Cambria" panose="02040503050406030204" pitchFamily="18" charset="0"/>
              </a:rPr>
              <a:t>confined environments </a:t>
            </a:r>
          </a:p>
          <a:p>
            <a:r>
              <a:rPr lang="en-US" sz="2400" b="1" dirty="0">
                <a:solidFill>
                  <a:srgbClr val="FFC000"/>
                </a:solidFill>
                <a:latin typeface="Cambria" panose="02040503050406030204" pitchFamily="18" charset="0"/>
              </a:rPr>
              <a:t>limited visibility</a:t>
            </a:r>
            <a:r>
              <a:rPr lang="en-US" sz="2400" dirty="0">
                <a:latin typeface="Cambria" panose="02040503050406030204" pitchFamily="18" charset="0"/>
              </a:rPr>
              <a:t>, and are specified by </a:t>
            </a:r>
          </a:p>
          <a:p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endpoint goals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E0FDEAF-607E-992F-E402-E6FD5F7F5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95661"/>
              </p:ext>
            </p:extLst>
          </p:nvPr>
        </p:nvGraphicFramePr>
        <p:xfrm>
          <a:off x="1922711" y="1791547"/>
          <a:ext cx="10061432" cy="47287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3123">
                  <a:extLst>
                    <a:ext uri="{9D8B030D-6E8A-4147-A177-3AD203B41FA5}">
                      <a16:colId xmlns:a16="http://schemas.microsoft.com/office/drawing/2014/main" val="2971073210"/>
                    </a:ext>
                  </a:extLst>
                </a:gridCol>
                <a:gridCol w="2041271">
                  <a:extLst>
                    <a:ext uri="{9D8B030D-6E8A-4147-A177-3AD203B41FA5}">
                      <a16:colId xmlns:a16="http://schemas.microsoft.com/office/drawing/2014/main" val="2971555838"/>
                    </a:ext>
                  </a:extLst>
                </a:gridCol>
                <a:gridCol w="1679702">
                  <a:extLst>
                    <a:ext uri="{9D8B030D-6E8A-4147-A177-3AD203B41FA5}">
                      <a16:colId xmlns:a16="http://schemas.microsoft.com/office/drawing/2014/main" val="2965319721"/>
                    </a:ext>
                  </a:extLst>
                </a:gridCol>
                <a:gridCol w="1294130">
                  <a:extLst>
                    <a:ext uri="{9D8B030D-6E8A-4147-A177-3AD203B41FA5}">
                      <a16:colId xmlns:a16="http://schemas.microsoft.com/office/drawing/2014/main" val="4202103398"/>
                    </a:ext>
                  </a:extLst>
                </a:gridCol>
                <a:gridCol w="2073206">
                  <a:extLst>
                    <a:ext uri="{9D8B030D-6E8A-4147-A177-3AD203B41FA5}">
                      <a16:colId xmlns:a16="http://schemas.microsoft.com/office/drawing/2014/main" val="139970694"/>
                    </a:ext>
                  </a:extLst>
                </a:gridCol>
              </a:tblGrid>
              <a:tr h="347405">
                <a:tc>
                  <a:txBody>
                    <a:bodyPr/>
                    <a:lstStyle/>
                    <a:p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2B61"/>
                          </a:solidFill>
                          <a:latin typeface="Cambria" panose="02040503050406030204" pitchFamily="18" charset="0"/>
                        </a:rPr>
                        <a:t>No. manipulators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D100"/>
                          </a:solidFill>
                          <a:latin typeface="Cambria" panose="02040503050406030204" pitchFamily="18" charset="0"/>
                        </a:rPr>
                        <a:t>Measurement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  <a:latin typeface="Cambria" panose="02040503050406030204" pitchFamily="18" charset="0"/>
                        </a:rPr>
                        <a:t>Goal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DLO networks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9124663"/>
                  </a:ext>
                </a:extLst>
              </a:tr>
              <a:tr h="60795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</a:rPr>
                        <a:t>Multi-arm, marker-based harness installation</a:t>
                      </a:r>
                      <a:br>
                        <a:rPr lang="en-US" sz="1200" dirty="0">
                          <a:latin typeface="Cambria" panose="02040503050406030204" pitchFamily="18" charset="0"/>
                        </a:rPr>
                      </a:br>
                      <a:r>
                        <a:rPr lang="en-US" sz="1200" dirty="0">
                          <a:latin typeface="Cambria" panose="02040503050406030204" pitchFamily="18" charset="0"/>
                        </a:rPr>
                        <a:t>[Jiang et al. 2010]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≥ 2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keypoints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keypoints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05732"/>
                  </a:ext>
                </a:extLst>
              </a:tr>
              <a:tr h="60795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</a:rPr>
                        <a:t>Vision-based DLO shape control w/ learned predictive model</a:t>
                      </a:r>
                    </a:p>
                    <a:p>
                      <a:r>
                        <a:rPr lang="en-US" sz="1200" dirty="0">
                          <a:latin typeface="Cambria" panose="02040503050406030204" pitchFamily="18" charset="0"/>
                        </a:rPr>
                        <a:t>[Yan et al. 2020]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396231"/>
                  </a:ext>
                </a:extLst>
              </a:tr>
              <a:tr h="60795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</a:rPr>
                        <a:t>Dual-arm shape control w/ adaptive model</a:t>
                      </a:r>
                    </a:p>
                    <a:p>
                      <a:r>
                        <a:rPr lang="en-US" sz="1200" dirty="0">
                          <a:latin typeface="Cambria" panose="02040503050406030204" pitchFamily="18" charset="0"/>
                        </a:rPr>
                        <a:t>[Yu et al. 2021]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keypoints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008639"/>
                  </a:ext>
                </a:extLst>
              </a:tr>
              <a:tr h="60795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</a:rPr>
                        <a:t>Dual-arm shape control with learned graph network model</a:t>
                      </a:r>
                    </a:p>
                    <a:p>
                      <a:r>
                        <a:rPr lang="en-US" sz="1200" dirty="0">
                          <a:latin typeface="Cambria" panose="02040503050406030204" pitchFamily="18" charset="0"/>
                        </a:rPr>
                        <a:t>[Wang et al. 2022]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86752"/>
                  </a:ext>
                </a:extLst>
              </a:tr>
              <a:tr h="60795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</a:rPr>
                        <a:t>Dual-arm shape control with explicit DLO model</a:t>
                      </a:r>
                    </a:p>
                    <a:p>
                      <a:r>
                        <a:rPr lang="en-US" sz="1200" dirty="0">
                          <a:latin typeface="Cambria" panose="02040503050406030204" pitchFamily="18" charset="0"/>
                        </a:rPr>
                        <a:t>[Lv et al. 2022]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shape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494318"/>
                  </a:ext>
                </a:extLst>
              </a:tr>
              <a:tr h="607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</a:rPr>
                        <a:t>DLO endpoint casting w/ endpoint measurements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</a:rPr>
                        <a:t>[Lim et al. 2022]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endpoint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178385"/>
                  </a:ext>
                </a:extLst>
              </a:tr>
              <a:tr h="522471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Cambria" panose="02040503050406030204" pitchFamily="18" charset="0"/>
                        </a:rPr>
                        <a:t>DLON endpoint feedback control w/ endpoint measurements [</a:t>
                      </a:r>
                      <a:r>
                        <a:rPr lang="en-US" sz="1200" b="1" i="1" dirty="0">
                          <a:latin typeface="Cambria" panose="02040503050406030204" pitchFamily="18" charset="0"/>
                        </a:rPr>
                        <a:t>Ours</a:t>
                      </a:r>
                      <a:r>
                        <a:rPr lang="en-US" sz="1200" i="1" dirty="0">
                          <a:latin typeface="Cambria" panose="02040503050406030204" pitchFamily="18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ambria" panose="02040503050406030204" pitchFamily="18" charset="0"/>
                        </a:rPr>
                        <a:t>endpoints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ambria" panose="02040503050406030204" pitchFamily="18" charset="0"/>
                        </a:rPr>
                        <a:t>endpoints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ambria" panose="02040503050406030204" pitchFamily="18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25969"/>
                  </a:ext>
                </a:extLst>
              </a:tr>
            </a:tbl>
          </a:graphicData>
        </a:graphic>
      </p:graphicFrame>
      <p:pic>
        <p:nvPicPr>
          <p:cNvPr id="25" name="Picture 24" descr="A black figure on a grey surface&#10;&#10;Description automatically generated">
            <a:extLst>
              <a:ext uri="{FF2B5EF4-FFF2-40B4-BE49-F238E27FC236}">
                <a16:creationId xmlns:a16="http://schemas.microsoft.com/office/drawing/2014/main" id="{A02B3875-D315-6630-D084-B05B469A8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82" y="3490345"/>
            <a:ext cx="649644" cy="487233"/>
          </a:xfrm>
          <a:prstGeom prst="rect">
            <a:avLst/>
          </a:prstGeom>
        </p:spPr>
      </p:pic>
      <p:pic>
        <p:nvPicPr>
          <p:cNvPr id="26" name="Picture 25" descr="A machine with several arms&#10;&#10;Description automatically generated with medium confidence">
            <a:extLst>
              <a:ext uri="{FF2B5EF4-FFF2-40B4-BE49-F238E27FC236}">
                <a16:creationId xmlns:a16="http://schemas.microsoft.com/office/drawing/2014/main" id="{9CFB442F-9175-603D-D08E-65C7198EC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04" y="4760967"/>
            <a:ext cx="699033" cy="502122"/>
          </a:xfrm>
          <a:prstGeom prst="rect">
            <a:avLst/>
          </a:prstGeom>
        </p:spPr>
      </p:pic>
      <p:pic>
        <p:nvPicPr>
          <p:cNvPr id="27" name="Picture 26" descr="Cartoon characters on a table&#10;&#10;Description automatically generated">
            <a:extLst>
              <a:ext uri="{FF2B5EF4-FFF2-40B4-BE49-F238E27FC236}">
                <a16:creationId xmlns:a16="http://schemas.microsoft.com/office/drawing/2014/main" id="{5E6F9CD4-532B-0B9A-EDB2-C4EAF6463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97" y="4102293"/>
            <a:ext cx="818340" cy="5296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C3EAEE7-62A9-E2E9-5B74-FF663B86B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54" y="2219652"/>
            <a:ext cx="758686" cy="5347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96C3AA-8AF4-101D-6976-401E9FC37B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450" y="2826109"/>
            <a:ext cx="597276" cy="5842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207827-6013-740B-DDD7-7638B208F8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12" y="5380947"/>
            <a:ext cx="699034" cy="584858"/>
          </a:xfrm>
          <a:prstGeom prst="rect">
            <a:avLst/>
          </a:prstGeom>
        </p:spPr>
      </p:pic>
      <p:pic>
        <p:nvPicPr>
          <p:cNvPr id="31" name="Picture 30" descr="A robotic arm with a black and white box&#10;&#10;Description automatically generated with medium confidence">
            <a:extLst>
              <a:ext uri="{FF2B5EF4-FFF2-40B4-BE49-F238E27FC236}">
                <a16:creationId xmlns:a16="http://schemas.microsoft.com/office/drawing/2014/main" id="{D5956F11-6D12-2B8A-7662-E91482164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637" y="5979857"/>
            <a:ext cx="762383" cy="5717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73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FFDED-BBBD-EC6F-2F3B-9483AB26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A black hos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8E3E778-CB5D-13C5-C24B-0D38BE80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43" y="934388"/>
            <a:ext cx="2991751" cy="2826177"/>
          </a:xfrm>
          <a:prstGeom prst="rect">
            <a:avLst/>
          </a:prstGeom>
        </p:spPr>
      </p:pic>
      <p:pic>
        <p:nvPicPr>
          <p:cNvPr id="5" name="Picture 4" descr="A black and white mach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B7CDF48-4459-3307-79FD-470945FB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43" y="934388"/>
            <a:ext cx="2991751" cy="2826177"/>
          </a:xfrm>
          <a:prstGeom prst="rect">
            <a:avLst/>
          </a:prstGeom>
        </p:spPr>
      </p:pic>
      <p:pic>
        <p:nvPicPr>
          <p:cNvPr id="6" name="Picture 5" descr="A grey robotic arm with white and grey parts&#10;&#10;Description automatically generated">
            <a:extLst>
              <a:ext uri="{FF2B5EF4-FFF2-40B4-BE49-F238E27FC236}">
                <a16:creationId xmlns:a16="http://schemas.microsoft.com/office/drawing/2014/main" id="{6CA8E3B0-0CB6-C040-8192-9BB0B931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66" y="757407"/>
            <a:ext cx="2919250" cy="3484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3FFAE-EF6C-479C-A8D8-BD8A2876377C}"/>
              </a:ext>
            </a:extLst>
          </p:cNvPr>
          <p:cNvSpPr txBox="1"/>
          <p:nvPr/>
        </p:nvSpPr>
        <p:spPr>
          <a:xfrm>
            <a:off x="685179" y="4254019"/>
            <a:ext cx="426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We investigate </a:t>
            </a:r>
            <a:r>
              <a:rPr lang="en-US" b="1" dirty="0">
                <a:solidFill>
                  <a:srgbClr val="002C61"/>
                </a:solidFill>
                <a:latin typeface="Cambria" panose="02040503050406030204" pitchFamily="18" charset="0"/>
              </a:rPr>
              <a:t>single-arm</a:t>
            </a:r>
            <a:r>
              <a:rPr lang="en-US" dirty="0">
                <a:solidFill>
                  <a:srgbClr val="002C61"/>
                </a:solidFill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002C61"/>
                </a:solidFill>
                <a:latin typeface="Cambria" panose="02040503050406030204" pitchFamily="18" charset="0"/>
              </a:rPr>
              <a:t>installation</a:t>
            </a:r>
            <a:endParaRPr lang="en-US" dirty="0">
              <a:solidFill>
                <a:srgbClr val="002C6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AC17E8-CAAD-5042-D3B3-D91DBFAAFAE9}"/>
              </a:ext>
            </a:extLst>
          </p:cNvPr>
          <p:cNvSpPr txBox="1"/>
          <p:nvPr/>
        </p:nvSpPr>
        <p:spPr>
          <a:xfrm>
            <a:off x="4614007" y="4254019"/>
            <a:ext cx="259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of planar </a:t>
            </a:r>
            <a:r>
              <a:rPr lang="en-US" b="1" dirty="0">
                <a:latin typeface="Cambria" panose="02040503050406030204" pitchFamily="18" charset="0"/>
              </a:rPr>
              <a:t>DLO networks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02ABF-8790-5646-9291-69BCDBC0CED0}"/>
              </a:ext>
            </a:extLst>
          </p:cNvPr>
          <p:cNvSpPr txBox="1"/>
          <p:nvPr/>
        </p:nvSpPr>
        <p:spPr>
          <a:xfrm>
            <a:off x="7104771" y="4254019"/>
            <a:ext cx="477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FFD002"/>
                </a:solidFill>
                <a:latin typeface="Cambria" panose="02040503050406030204" pitchFamily="18" charset="0"/>
              </a:rPr>
              <a:t>terminal pose measurements </a:t>
            </a:r>
            <a:r>
              <a:rPr lang="en-US" dirty="0">
                <a:latin typeface="Cambria" panose="02040503050406030204" pitchFamily="18" charset="0"/>
              </a:rPr>
              <a:t>and</a:t>
            </a:r>
            <a:r>
              <a:rPr lang="en-US" dirty="0">
                <a:solidFill>
                  <a:srgbClr val="FFD002"/>
                </a:solidFill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37BC2B-CF68-4E1A-66DF-4B3CCAE69203}"/>
                  </a:ext>
                </a:extLst>
              </p:cNvPr>
              <p:cNvSpPr txBox="1"/>
              <p:nvPr/>
            </p:nvSpPr>
            <p:spPr>
              <a:xfrm>
                <a:off x="8687264" y="367637"/>
                <a:ext cx="3137862" cy="646331"/>
              </a:xfrm>
              <a:prstGeom prst="rect">
                <a:avLst/>
              </a:prstGeom>
              <a:solidFill>
                <a:srgbClr val="FC67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DLON shape, or </a:t>
                </a:r>
                <a:r>
                  <a:rPr lang="en-US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state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, </a:t>
                </a:r>
                <a:b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</a:b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is not known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37BC2B-CF68-4E1A-66DF-4B3CCAE69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264" y="367637"/>
                <a:ext cx="3137862" cy="646331"/>
              </a:xfrm>
              <a:prstGeom prst="rect">
                <a:avLst/>
              </a:prstGeom>
              <a:blipFill>
                <a:blip r:embed="rId5"/>
                <a:stretch>
                  <a:fillRect t="-3846" b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9A7AB5-81BC-34F9-0DE8-3E16BC9E26E0}"/>
                  </a:ext>
                </a:extLst>
              </p:cNvPr>
              <p:cNvSpPr txBox="1"/>
              <p:nvPr/>
            </p:nvSpPr>
            <p:spPr>
              <a:xfrm>
                <a:off x="8687264" y="1114803"/>
                <a:ext cx="3116288" cy="646331"/>
              </a:xfrm>
              <a:prstGeom prst="rect">
                <a:avLst/>
              </a:prstGeom>
              <a:solidFill>
                <a:srgbClr val="FFD002"/>
              </a:solidFill>
              <a:ln>
                <a:solidFill>
                  <a:srgbClr val="FFD00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" panose="02040503050406030204" pitchFamily="18" charset="0"/>
                  </a:rPr>
                  <a:t>Terminal poses, or </a:t>
                </a:r>
                <a:r>
                  <a:rPr lang="en-US" b="1" dirty="0">
                    <a:latin typeface="Cambria" panose="02040503050406030204" pitchFamily="18" charset="0"/>
                  </a:rPr>
                  <a:t>outputs</a:t>
                </a:r>
                <a:r>
                  <a:rPr lang="en-US" dirty="0"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are continuously measured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9A7AB5-81BC-34F9-0DE8-3E16BC9E2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264" y="1114803"/>
                <a:ext cx="3116288" cy="646331"/>
              </a:xfrm>
              <a:prstGeom prst="rect">
                <a:avLst/>
              </a:prstGeom>
              <a:blipFill>
                <a:blip r:embed="rId6"/>
                <a:stretch>
                  <a:fillRect l="-810" t="-3774" r="-2834" b="-11321"/>
                </a:stretch>
              </a:blipFill>
              <a:ln>
                <a:solidFill>
                  <a:srgbClr val="FFD00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BC6F624-FB43-A6E4-DF64-AF97ABD69152}"/>
              </a:ext>
            </a:extLst>
          </p:cNvPr>
          <p:cNvSpPr/>
          <p:nvPr/>
        </p:nvSpPr>
        <p:spPr>
          <a:xfrm>
            <a:off x="5809629" y="3434611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AF8728-9A50-B7CB-B222-F2A7EAA3C361}"/>
              </a:ext>
            </a:extLst>
          </p:cNvPr>
          <p:cNvSpPr/>
          <p:nvPr/>
        </p:nvSpPr>
        <p:spPr>
          <a:xfrm>
            <a:off x="6152964" y="3525486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F7525C-E3B5-FD30-350F-3DAA50B92774}"/>
              </a:ext>
            </a:extLst>
          </p:cNvPr>
          <p:cNvSpPr/>
          <p:nvPr/>
        </p:nvSpPr>
        <p:spPr>
          <a:xfrm>
            <a:off x="6516178" y="3577421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D77CC7-53A0-F56C-1EFF-D2A6C3D3AACF}"/>
              </a:ext>
            </a:extLst>
          </p:cNvPr>
          <p:cNvSpPr/>
          <p:nvPr/>
        </p:nvSpPr>
        <p:spPr>
          <a:xfrm>
            <a:off x="6748473" y="3367947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3BBD38-54DC-1D14-98E9-70E22B9E0389}"/>
              </a:ext>
            </a:extLst>
          </p:cNvPr>
          <p:cNvSpPr/>
          <p:nvPr/>
        </p:nvSpPr>
        <p:spPr>
          <a:xfrm>
            <a:off x="6699058" y="2926907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893335-9A7F-9638-B3E0-AE5B2FAD06BD}"/>
              </a:ext>
            </a:extLst>
          </p:cNvPr>
          <p:cNvSpPr/>
          <p:nvPr/>
        </p:nvSpPr>
        <p:spPr>
          <a:xfrm>
            <a:off x="6516178" y="2450173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CA83A1-A00E-C840-B6F6-487496E13F60}"/>
              </a:ext>
            </a:extLst>
          </p:cNvPr>
          <p:cNvSpPr/>
          <p:nvPr/>
        </p:nvSpPr>
        <p:spPr>
          <a:xfrm>
            <a:off x="6516178" y="2100008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386BF7-DC0B-606E-D9F3-385AB174F128}"/>
              </a:ext>
            </a:extLst>
          </p:cNvPr>
          <p:cNvSpPr/>
          <p:nvPr/>
        </p:nvSpPr>
        <p:spPr>
          <a:xfrm>
            <a:off x="6595945" y="1764265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29D161-6C7D-3C50-0806-BC49AE439197}"/>
              </a:ext>
            </a:extLst>
          </p:cNvPr>
          <p:cNvSpPr/>
          <p:nvPr/>
        </p:nvSpPr>
        <p:spPr>
          <a:xfrm>
            <a:off x="6413065" y="1402558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003577-BC11-91A8-2F2C-4B9611139845}"/>
              </a:ext>
            </a:extLst>
          </p:cNvPr>
          <p:cNvSpPr/>
          <p:nvPr/>
        </p:nvSpPr>
        <p:spPr>
          <a:xfrm>
            <a:off x="6793146" y="2631923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E1A59F-21B1-A4C9-8DE2-F652CE0DCFEC}"/>
              </a:ext>
            </a:extLst>
          </p:cNvPr>
          <p:cNvSpPr/>
          <p:nvPr/>
        </p:nvSpPr>
        <p:spPr>
          <a:xfrm>
            <a:off x="7138061" y="2499540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E5C127-DD9C-095A-1368-C42D58476AAD}"/>
              </a:ext>
            </a:extLst>
          </p:cNvPr>
          <p:cNvSpPr/>
          <p:nvPr/>
        </p:nvSpPr>
        <p:spPr>
          <a:xfrm>
            <a:off x="7391536" y="2385199"/>
            <a:ext cx="182880" cy="181750"/>
          </a:xfrm>
          <a:prstGeom prst="ellipse">
            <a:avLst/>
          </a:prstGeom>
          <a:solidFill>
            <a:srgbClr val="FC6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39BE19C-83F7-F0D2-D555-5D96DC9CF4B2}"/>
              </a:ext>
            </a:extLst>
          </p:cNvPr>
          <p:cNvSpPr/>
          <p:nvPr/>
        </p:nvSpPr>
        <p:spPr>
          <a:xfrm>
            <a:off x="7782735" y="2294324"/>
            <a:ext cx="182880" cy="181750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F800D4-B0C5-8FF6-AD20-8268340BEEE5}"/>
              </a:ext>
            </a:extLst>
          </p:cNvPr>
          <p:cNvSpPr/>
          <p:nvPr/>
        </p:nvSpPr>
        <p:spPr>
          <a:xfrm>
            <a:off x="5253348" y="3376104"/>
            <a:ext cx="182880" cy="181750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F399DB-5B1B-6570-927D-50B819DD6389}"/>
              </a:ext>
            </a:extLst>
          </p:cNvPr>
          <p:cNvSpPr/>
          <p:nvPr/>
        </p:nvSpPr>
        <p:spPr>
          <a:xfrm>
            <a:off x="6375380" y="1003264"/>
            <a:ext cx="182880" cy="181750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C6B544-697A-33C6-2988-9BB59C4682AF}"/>
              </a:ext>
            </a:extLst>
          </p:cNvPr>
          <p:cNvCxnSpPr>
            <a:cxnSpLocks/>
          </p:cNvCxnSpPr>
          <p:nvPr/>
        </p:nvCxnSpPr>
        <p:spPr>
          <a:xfrm flipH="1">
            <a:off x="1887991" y="3675044"/>
            <a:ext cx="686476" cy="15099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D5BE22-B11E-F4D9-AA97-C8B2356AE650}"/>
              </a:ext>
            </a:extLst>
          </p:cNvPr>
          <p:cNvCxnSpPr>
            <a:cxnSpLocks/>
          </p:cNvCxnSpPr>
          <p:nvPr/>
        </p:nvCxnSpPr>
        <p:spPr>
          <a:xfrm flipH="1">
            <a:off x="5604943" y="1185014"/>
            <a:ext cx="686476" cy="34544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14C4B7-A458-DC6A-4E29-72E02400295E}"/>
                  </a:ext>
                </a:extLst>
              </p:cNvPr>
              <p:cNvSpPr txBox="1"/>
              <p:nvPr/>
            </p:nvSpPr>
            <p:spPr>
              <a:xfrm>
                <a:off x="8687264" y="3524489"/>
                <a:ext cx="3116288" cy="67242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" panose="02040503050406030204" pitchFamily="18" charset="0"/>
                  </a:rPr>
                  <a:t>Held terminal velocity is the </a:t>
                </a:r>
                <a:r>
                  <a:rPr lang="en-US" b="1" dirty="0">
                    <a:latin typeface="Cambria" panose="02040503050406030204" pitchFamily="18" charset="0"/>
                  </a:rPr>
                  <a:t>input</a:t>
                </a:r>
                <a:r>
                  <a:rPr lang="en-US" dirty="0"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</m:oMath>
                </a14:m>
                <a:endParaRPr lang="en-US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14C4B7-A458-DC6A-4E29-72E024002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264" y="3524489"/>
                <a:ext cx="3116288" cy="672428"/>
              </a:xfrm>
              <a:prstGeom prst="rect">
                <a:avLst/>
              </a:prstGeom>
              <a:blipFill>
                <a:blip r:embed="rId7"/>
                <a:stretch>
                  <a:fillRect t="-3704" b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85152F-04E1-567E-8D35-0E6F2A6B2204}"/>
                  </a:ext>
                </a:extLst>
              </p:cNvPr>
              <p:cNvSpPr txBox="1"/>
              <p:nvPr/>
            </p:nvSpPr>
            <p:spPr>
              <a:xfrm>
                <a:off x="5760579" y="3091355"/>
                <a:ext cx="439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85152F-04E1-567E-8D35-0E6F2A6B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579" y="3091355"/>
                <a:ext cx="43900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11658D-82D6-53CB-B9A9-F53503D83028}"/>
                  </a:ext>
                </a:extLst>
              </p:cNvPr>
              <p:cNvSpPr txBox="1"/>
              <p:nvPr/>
            </p:nvSpPr>
            <p:spPr>
              <a:xfrm>
                <a:off x="5166890" y="2903957"/>
                <a:ext cx="4009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11658D-82D6-53CB-B9A9-F53503D83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90" y="2903957"/>
                <a:ext cx="400988" cy="369332"/>
              </a:xfrm>
              <a:prstGeom prst="rect">
                <a:avLst/>
              </a:prstGeom>
              <a:blipFill>
                <a:blip r:embed="rId9"/>
                <a:stretch>
                  <a:fillRect l="-3125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A21212-F3A3-A840-B395-7743D9B7FD45}"/>
                  </a:ext>
                </a:extLst>
              </p:cNvPr>
              <p:cNvSpPr txBox="1"/>
              <p:nvPr/>
            </p:nvSpPr>
            <p:spPr>
              <a:xfrm>
                <a:off x="6109787" y="3192419"/>
                <a:ext cx="439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A21212-F3A3-A840-B395-7743D9B7F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87" y="3192419"/>
                <a:ext cx="4390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492392-7155-F59A-2FD3-ABF147FE3272}"/>
                  </a:ext>
                </a:extLst>
              </p:cNvPr>
              <p:cNvSpPr txBox="1"/>
              <p:nvPr/>
            </p:nvSpPr>
            <p:spPr>
              <a:xfrm rot="19049986">
                <a:off x="6402531" y="3095965"/>
                <a:ext cx="439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492392-7155-F59A-2FD3-ABF147FE3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9986">
                <a:off x="6402531" y="3095965"/>
                <a:ext cx="43900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0B2397-105F-E0AA-FF88-AA4BC28F3093}"/>
                  </a:ext>
                </a:extLst>
              </p:cNvPr>
              <p:cNvSpPr txBox="1"/>
              <p:nvPr/>
            </p:nvSpPr>
            <p:spPr>
              <a:xfrm>
                <a:off x="5927606" y="657681"/>
                <a:ext cx="6800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0B2397-105F-E0AA-FF88-AA4BC28F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06" y="657681"/>
                <a:ext cx="680012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C42DC7-1528-EAF3-F397-E8B982D54918}"/>
                  </a:ext>
                </a:extLst>
              </p:cNvPr>
              <p:cNvSpPr txBox="1"/>
              <p:nvPr/>
            </p:nvSpPr>
            <p:spPr>
              <a:xfrm>
                <a:off x="8011229" y="2171716"/>
                <a:ext cx="4988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C42DC7-1528-EAF3-F397-E8B982D54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229" y="2171716"/>
                <a:ext cx="498871" cy="369332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416E4E-7EC8-2C60-2E00-5FBFF30A15F6}"/>
                  </a:ext>
                </a:extLst>
              </p:cNvPr>
              <p:cNvSpPr txBox="1"/>
              <p:nvPr/>
            </p:nvSpPr>
            <p:spPr>
              <a:xfrm>
                <a:off x="5180976" y="1038994"/>
                <a:ext cx="6800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416E4E-7EC8-2C60-2E00-5FBFF30A1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976" y="1038994"/>
                <a:ext cx="6800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2956E4-3FA5-A1B8-5D7A-F45A45DDD5CE}"/>
                  </a:ext>
                </a:extLst>
              </p:cNvPr>
              <p:cNvSpPr txBox="1"/>
              <p:nvPr/>
            </p:nvSpPr>
            <p:spPr>
              <a:xfrm>
                <a:off x="1435286" y="3638458"/>
                <a:ext cx="6800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2956E4-3FA5-A1B8-5D7A-F45A45DDD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286" y="3638458"/>
                <a:ext cx="68001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 descr="A black and white sign&#10;&#10;Description automatically generated">
            <a:extLst>
              <a:ext uri="{FF2B5EF4-FFF2-40B4-BE49-F238E27FC236}">
                <a16:creationId xmlns:a16="http://schemas.microsoft.com/office/drawing/2014/main" id="{55CED5F3-4B0A-D427-3F11-FA99E74BDB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19275" y="593607"/>
            <a:ext cx="435773" cy="591407"/>
          </a:xfrm>
          <a:prstGeom prst="rect">
            <a:avLst/>
          </a:prstGeom>
        </p:spPr>
      </p:pic>
      <p:pic>
        <p:nvPicPr>
          <p:cNvPr id="75" name="Picture 74" descr="A black and white sign&#10;&#10;Description automatically generated">
            <a:extLst>
              <a:ext uri="{FF2B5EF4-FFF2-40B4-BE49-F238E27FC236}">
                <a16:creationId xmlns:a16="http://schemas.microsoft.com/office/drawing/2014/main" id="{B2C5808D-A94B-FD3B-D8EA-9FD15F19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11901" y="3187714"/>
            <a:ext cx="394123" cy="591407"/>
          </a:xfrm>
          <a:prstGeom prst="rect">
            <a:avLst/>
          </a:prstGeom>
        </p:spPr>
      </p:pic>
      <p:pic>
        <p:nvPicPr>
          <p:cNvPr id="76" name="Picture 75" descr="A black and white sign&#10;&#10;Description automatically generated">
            <a:extLst>
              <a:ext uri="{FF2B5EF4-FFF2-40B4-BE49-F238E27FC236}">
                <a16:creationId xmlns:a16="http://schemas.microsoft.com/office/drawing/2014/main" id="{2E2E238C-74C9-2F92-B2AD-75C20129FA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6821" y="1399628"/>
            <a:ext cx="435773" cy="591407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0B1CDE57-E332-D920-4463-93792C811C91}"/>
              </a:ext>
            </a:extLst>
          </p:cNvPr>
          <p:cNvSpPr/>
          <p:nvPr/>
        </p:nvSpPr>
        <p:spPr>
          <a:xfrm>
            <a:off x="4531788" y="830542"/>
            <a:ext cx="182880" cy="1817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AFB1C9F-F24B-5306-E756-9079798E901E}"/>
              </a:ext>
            </a:extLst>
          </p:cNvPr>
          <p:cNvSpPr/>
          <p:nvPr/>
        </p:nvSpPr>
        <p:spPr>
          <a:xfrm>
            <a:off x="3590362" y="1604456"/>
            <a:ext cx="182880" cy="1817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C243114-2D25-C4A4-4C3E-F40A40580AF3}"/>
              </a:ext>
            </a:extLst>
          </p:cNvPr>
          <p:cNvSpPr/>
          <p:nvPr/>
        </p:nvSpPr>
        <p:spPr>
          <a:xfrm>
            <a:off x="4312177" y="3301667"/>
            <a:ext cx="182880" cy="1817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06D01CA-F80E-C7C6-7C76-6DFC85154810}"/>
                  </a:ext>
                </a:extLst>
              </p:cNvPr>
              <p:cNvSpPr txBox="1"/>
              <p:nvPr/>
            </p:nvSpPr>
            <p:spPr>
              <a:xfrm>
                <a:off x="3805295" y="3208089"/>
                <a:ext cx="4009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06D01CA-F80E-C7C6-7C76-6DFC85154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295" y="3208089"/>
                <a:ext cx="400988" cy="369332"/>
              </a:xfrm>
              <a:prstGeom prst="rect">
                <a:avLst/>
              </a:prstGeom>
              <a:blipFill>
                <a:blip r:embed="rId20"/>
                <a:stretch>
                  <a:fillRect l="-9091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C01C793-2E1A-8216-9A1A-46125D780D07}"/>
                  </a:ext>
                </a:extLst>
              </p:cNvPr>
              <p:cNvSpPr txBox="1"/>
              <p:nvPr/>
            </p:nvSpPr>
            <p:spPr>
              <a:xfrm>
                <a:off x="3388987" y="1044608"/>
                <a:ext cx="4009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C01C793-2E1A-8216-9A1A-46125D780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987" y="1044608"/>
                <a:ext cx="400988" cy="369332"/>
              </a:xfrm>
              <a:prstGeom prst="rect">
                <a:avLst/>
              </a:prstGeom>
              <a:blipFill>
                <a:blip r:embed="rId21"/>
                <a:stretch>
                  <a:fillRect l="-9091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781502-F87C-D7C8-A97F-17E42E10F027}"/>
                  </a:ext>
                </a:extLst>
              </p:cNvPr>
              <p:cNvSpPr txBox="1"/>
              <p:nvPr/>
            </p:nvSpPr>
            <p:spPr>
              <a:xfrm>
                <a:off x="4355660" y="133389"/>
                <a:ext cx="4009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781502-F87C-D7C8-A97F-17E42E10F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660" y="133389"/>
                <a:ext cx="400988" cy="369332"/>
              </a:xfrm>
              <a:prstGeom prst="rect">
                <a:avLst/>
              </a:prstGeom>
              <a:blipFill>
                <a:blip r:embed="rId22"/>
                <a:stretch>
                  <a:fillRect l="-12500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C86681-21F5-CDD1-199A-44875CBD13E0}"/>
                  </a:ext>
                </a:extLst>
              </p:cNvPr>
              <p:cNvSpPr txBox="1"/>
              <p:nvPr/>
            </p:nvSpPr>
            <p:spPr>
              <a:xfrm>
                <a:off x="8687264" y="2768189"/>
                <a:ext cx="3116288" cy="669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" panose="02040503050406030204" pitchFamily="18" charset="0"/>
                  </a:rPr>
                  <a:t>Static receptacle poses are </a:t>
                </a:r>
                <a:r>
                  <a:rPr lang="en-US" b="1" dirty="0">
                    <a:latin typeface="Cambria" panose="02040503050406030204" pitchFamily="18" charset="0"/>
                  </a:rPr>
                  <a:t>goals</a:t>
                </a:r>
                <a:r>
                  <a:rPr lang="en-US" dirty="0"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C86681-21F5-CDD1-199A-44875CBD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264" y="2768189"/>
                <a:ext cx="3116288" cy="669992"/>
              </a:xfrm>
              <a:prstGeom prst="rect">
                <a:avLst/>
              </a:prstGeom>
              <a:blipFill>
                <a:blip r:embed="rId23"/>
                <a:stretch>
                  <a:fillRect t="-1852" b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2F2A9B36-1D05-C1E1-79FA-13EDFE9EA1C6}"/>
              </a:ext>
            </a:extLst>
          </p:cNvPr>
          <p:cNvSpPr txBox="1"/>
          <p:nvPr/>
        </p:nvSpPr>
        <p:spPr>
          <a:xfrm>
            <a:off x="2401066" y="4671956"/>
            <a:ext cx="738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Installation requires sequence of </a:t>
            </a:r>
            <a:r>
              <a:rPr lang="en-US" b="1" dirty="0">
                <a:latin typeface="Cambria" panose="02040503050406030204" pitchFamily="18" charset="0"/>
              </a:rPr>
              <a:t>terminal manipulations (TMs):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EE3FE46-EE1E-547E-449D-A67125E64909}"/>
                  </a:ext>
                </a:extLst>
              </p:cNvPr>
              <p:cNvSpPr/>
              <p:nvPr/>
            </p:nvSpPr>
            <p:spPr>
              <a:xfrm>
                <a:off x="2130832" y="5161866"/>
                <a:ext cx="1221142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Manipulate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EE3FE46-EE1E-547E-449D-A67125E64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832" y="5161866"/>
                <a:ext cx="1221142" cy="505568"/>
              </a:xfrm>
              <a:prstGeom prst="rect">
                <a:avLst/>
              </a:prstGeom>
              <a:blipFill>
                <a:blip r:embed="rId24"/>
                <a:stretch>
                  <a:fillRect l="-1042" t="-12195" b="-97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20D13E-D242-48BB-0FF8-A5AA3A0FFE17}"/>
              </a:ext>
            </a:extLst>
          </p:cNvPr>
          <p:cNvCxnSpPr>
            <a:cxnSpLocks/>
            <a:stCxn id="88" idx="3"/>
            <a:endCxn id="98" idx="1"/>
          </p:cNvCxnSpPr>
          <p:nvPr/>
        </p:nvCxnSpPr>
        <p:spPr>
          <a:xfrm>
            <a:off x="3351974" y="5414650"/>
            <a:ext cx="407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1CDBE51E-B2CD-A00B-7755-AFB3CB18F91D}"/>
              </a:ext>
            </a:extLst>
          </p:cNvPr>
          <p:cNvSpPr/>
          <p:nvPr/>
        </p:nvSpPr>
        <p:spPr>
          <a:xfrm>
            <a:off x="3893845" y="5086878"/>
            <a:ext cx="1221142" cy="505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91C79F-EC83-B25F-A227-0EE08A4F650A}"/>
                  </a:ext>
                </a:extLst>
              </p:cNvPr>
              <p:cNvSpPr txBox="1"/>
              <p:nvPr/>
            </p:nvSpPr>
            <p:spPr>
              <a:xfrm>
                <a:off x="8688562" y="1955770"/>
                <a:ext cx="32517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Pose: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91C79F-EC83-B25F-A227-0EE08A4F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562" y="1955770"/>
                <a:ext cx="3251713" cy="338554"/>
              </a:xfrm>
              <a:prstGeom prst="rect">
                <a:avLst/>
              </a:prstGeom>
              <a:blipFill>
                <a:blip r:embed="rId25"/>
                <a:stretch>
                  <a:fillRect l="-1167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04C5C3D-8047-1E40-B926-647E9C1FFCB9}"/>
                  </a:ext>
                </a:extLst>
              </p:cNvPr>
              <p:cNvSpPr txBox="1"/>
              <p:nvPr/>
            </p:nvSpPr>
            <p:spPr>
              <a:xfrm>
                <a:off x="8510100" y="2192293"/>
                <a:ext cx="3608639" cy="427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𝑆𝐸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</m:oMath>
                </a14:m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04C5C3D-8047-1E40-B926-647E9C1FF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100" y="2192293"/>
                <a:ext cx="3608639" cy="427809"/>
              </a:xfrm>
              <a:prstGeom prst="rect">
                <a:avLst/>
              </a:prstGeom>
              <a:blipFill>
                <a:blip r:embed="rId26"/>
                <a:stretch>
                  <a:fillRect l="-105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665DBF5-6776-5B84-BF04-D73173810FCD}"/>
                  </a:ext>
                </a:extLst>
              </p:cNvPr>
              <p:cNvSpPr/>
              <p:nvPr/>
            </p:nvSpPr>
            <p:spPr>
              <a:xfrm>
                <a:off x="3759403" y="5032703"/>
                <a:ext cx="2350384" cy="7638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Free terminals subject 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665DBF5-6776-5B84-BF04-D73173810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403" y="5032703"/>
                <a:ext cx="2350384" cy="763893"/>
              </a:xfrm>
              <a:prstGeom prst="rect">
                <a:avLst/>
              </a:prstGeom>
              <a:blipFill>
                <a:blip r:embed="rId27"/>
                <a:stretch>
                  <a:fillRect l="-1081" t="-6557" r="-1081"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B349956-F21B-E78B-10EE-425BA0D43DC1}"/>
                  </a:ext>
                </a:extLst>
              </p:cNvPr>
              <p:cNvSpPr/>
              <p:nvPr/>
            </p:nvSpPr>
            <p:spPr>
              <a:xfrm>
                <a:off x="6673436" y="5161866"/>
                <a:ext cx="1221142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Release terminal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B349956-F21B-E78B-10EE-425BA0D43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436" y="5161866"/>
                <a:ext cx="1221142" cy="505568"/>
              </a:xfrm>
              <a:prstGeom prst="rect">
                <a:avLst/>
              </a:prstGeom>
              <a:blipFill>
                <a:blip r:embed="rId28"/>
                <a:stretch>
                  <a:fillRect t="-9756" b="-24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47F7172-5CB3-35D7-9071-46A5A46E4368}"/>
              </a:ext>
            </a:extLst>
          </p:cNvPr>
          <p:cNvCxnSpPr>
            <a:cxnSpLocks/>
            <a:stCxn id="98" idx="3"/>
            <a:endCxn id="103" idx="1"/>
          </p:cNvCxnSpPr>
          <p:nvPr/>
        </p:nvCxnSpPr>
        <p:spPr>
          <a:xfrm>
            <a:off x="6109787" y="5414650"/>
            <a:ext cx="5636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073F046-E14C-B346-4B78-C757B58FBE9D}"/>
              </a:ext>
            </a:extLst>
          </p:cNvPr>
          <p:cNvCxnSpPr>
            <a:cxnSpLocks/>
            <a:stCxn id="103" idx="3"/>
            <a:endCxn id="117" idx="1"/>
          </p:cNvCxnSpPr>
          <p:nvPr/>
        </p:nvCxnSpPr>
        <p:spPr>
          <a:xfrm>
            <a:off x="7894578" y="5414650"/>
            <a:ext cx="6019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6D56F3-CFB5-24D9-9533-73B08EC131AF}"/>
                  </a:ext>
                </a:extLst>
              </p:cNvPr>
              <p:cNvSpPr/>
              <p:nvPr/>
            </p:nvSpPr>
            <p:spPr>
              <a:xfrm>
                <a:off x="8496548" y="5161866"/>
                <a:ext cx="3443727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ambria Math" panose="02040503050406030204" pitchFamily="18" charset="0"/>
                  </a:rPr>
                  <a:t>If successful insertion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6D56F3-CFB5-24D9-9533-73B08EC13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548" y="5161866"/>
                <a:ext cx="3443727" cy="505568"/>
              </a:xfrm>
              <a:prstGeom prst="rect">
                <a:avLst/>
              </a:prstGeom>
              <a:blipFill>
                <a:blip r:embed="rId29"/>
                <a:stretch>
                  <a:fillRect t="-14634" b="-97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47EC17E-A3D4-41D5-07BA-004346424972}"/>
              </a:ext>
            </a:extLst>
          </p:cNvPr>
          <p:cNvCxnSpPr>
            <a:cxnSpLocks/>
            <a:stCxn id="126" idx="3"/>
            <a:endCxn id="88" idx="1"/>
          </p:cNvCxnSpPr>
          <p:nvPr/>
        </p:nvCxnSpPr>
        <p:spPr>
          <a:xfrm>
            <a:off x="1714880" y="5414650"/>
            <a:ext cx="4159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76A7C4F-F10D-059E-123A-6D537950FC49}"/>
                  </a:ext>
                </a:extLst>
              </p:cNvPr>
              <p:cNvSpPr/>
              <p:nvPr/>
            </p:nvSpPr>
            <p:spPr>
              <a:xfrm>
                <a:off x="493738" y="5161866"/>
                <a:ext cx="1221142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Grasp terminal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76A7C4F-F10D-059E-123A-6D537950F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38" y="5161866"/>
                <a:ext cx="1221142" cy="505568"/>
              </a:xfrm>
              <a:prstGeom prst="rect">
                <a:avLst/>
              </a:prstGeom>
              <a:blipFill>
                <a:blip r:embed="rId30"/>
                <a:stretch>
                  <a:fillRect t="-9756" b="-24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7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77" grpId="0" animBg="1"/>
      <p:bldP spid="78" grpId="0" animBg="1"/>
      <p:bldP spid="79" grpId="0" animBg="1"/>
      <p:bldP spid="80" grpId="0"/>
      <p:bldP spid="81" grpId="0"/>
      <p:bldP spid="82" grpId="0"/>
      <p:bldP spid="83" grpId="0" animBg="1"/>
      <p:bldP spid="84" grpId="0"/>
      <p:bldP spid="88" grpId="0"/>
      <p:bldP spid="90" grpId="0"/>
      <p:bldP spid="96" grpId="0"/>
      <p:bldP spid="97" grpId="0"/>
      <p:bldP spid="98" grpId="0"/>
      <p:bldP spid="103" grpId="0"/>
      <p:bldP spid="117" grpId="0"/>
      <p:bldP spid="1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FFDED-BBBD-EC6F-2F3B-9483AB26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B500F-609A-A84F-75E1-351102068F08}"/>
              </a:ext>
            </a:extLst>
          </p:cNvPr>
          <p:cNvSpPr txBox="1"/>
          <p:nvPr/>
        </p:nvSpPr>
        <p:spPr>
          <a:xfrm>
            <a:off x="2401066" y="436287"/>
            <a:ext cx="738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Installation requires sequence of </a:t>
            </a:r>
            <a:r>
              <a:rPr lang="en-US" b="1" dirty="0">
                <a:latin typeface="Cambria" panose="02040503050406030204" pitchFamily="18" charset="0"/>
              </a:rPr>
              <a:t>terminal manipulations (TMs):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830570-5021-F4C6-95F3-0533B1DE30D6}"/>
                  </a:ext>
                </a:extLst>
              </p:cNvPr>
              <p:cNvSpPr/>
              <p:nvPr/>
            </p:nvSpPr>
            <p:spPr>
              <a:xfrm>
                <a:off x="2130832" y="926197"/>
                <a:ext cx="1221142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Manipulate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830570-5021-F4C6-95F3-0533B1DE3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832" y="926197"/>
                <a:ext cx="1221142" cy="505568"/>
              </a:xfrm>
              <a:prstGeom prst="rect">
                <a:avLst/>
              </a:prstGeom>
              <a:blipFill>
                <a:blip r:embed="rId2"/>
                <a:stretch>
                  <a:fillRect l="-1042" t="-12195" b="-97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C2BA80-7BE3-4464-5860-8102CEEC69A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351974" y="1178981"/>
            <a:ext cx="407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BB82CF-8979-F694-FA76-0FB729260653}"/>
              </a:ext>
            </a:extLst>
          </p:cNvPr>
          <p:cNvSpPr/>
          <p:nvPr/>
        </p:nvSpPr>
        <p:spPr>
          <a:xfrm>
            <a:off x="3893845" y="851209"/>
            <a:ext cx="1221142" cy="505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950DF9F-B071-9336-3054-C91ABBF3BA14}"/>
                  </a:ext>
                </a:extLst>
              </p:cNvPr>
              <p:cNvSpPr/>
              <p:nvPr/>
            </p:nvSpPr>
            <p:spPr>
              <a:xfrm>
                <a:off x="3759403" y="797034"/>
                <a:ext cx="2350384" cy="7638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Free terminals subject 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950DF9F-B071-9336-3054-C91ABBF3B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403" y="797034"/>
                <a:ext cx="2350384" cy="763893"/>
              </a:xfrm>
              <a:prstGeom prst="rect">
                <a:avLst/>
              </a:prstGeom>
              <a:blipFill>
                <a:blip r:embed="rId3"/>
                <a:stretch>
                  <a:fillRect l="-1081" t="-4918" r="-1081"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8E25BB-9D24-A56E-EDD0-C743275183AD}"/>
                  </a:ext>
                </a:extLst>
              </p:cNvPr>
              <p:cNvSpPr/>
              <p:nvPr/>
            </p:nvSpPr>
            <p:spPr>
              <a:xfrm>
                <a:off x="6673436" y="926197"/>
                <a:ext cx="1221142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Release terminal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8E25BB-9D24-A56E-EDD0-C7432751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436" y="926197"/>
                <a:ext cx="1221142" cy="505568"/>
              </a:xfrm>
              <a:prstGeom prst="rect">
                <a:avLst/>
              </a:prstGeom>
              <a:blipFill>
                <a:blip r:embed="rId4"/>
                <a:stretch>
                  <a:fillRect t="-9756" b="-24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DEB51D-31AA-EA7C-C3B2-24017D314CB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109787" y="1178981"/>
            <a:ext cx="5636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A22048-D7A7-419E-2AF6-152662EEA4BE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7894578" y="1178981"/>
            <a:ext cx="6019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F0DEF4-725D-337D-9A7A-E82FD0A1A9A2}"/>
                  </a:ext>
                </a:extLst>
              </p:cNvPr>
              <p:cNvSpPr/>
              <p:nvPr/>
            </p:nvSpPr>
            <p:spPr>
              <a:xfrm>
                <a:off x="8496548" y="926197"/>
                <a:ext cx="3443727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ambria Math" panose="02040503050406030204" pitchFamily="18" charset="0"/>
                  </a:rPr>
                  <a:t>If successful insertion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F0DEF4-725D-337D-9A7A-E82FD0A1A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548" y="926197"/>
                <a:ext cx="3443727" cy="505568"/>
              </a:xfrm>
              <a:prstGeom prst="rect">
                <a:avLst/>
              </a:prstGeom>
              <a:blipFill>
                <a:blip r:embed="rId5"/>
                <a:stretch>
                  <a:fillRect t="-14634" b="-97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1EEDE1-E294-A823-229D-0838838139D7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1714880" y="1178981"/>
            <a:ext cx="4159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EE7F3AD-E980-7B8A-85FB-BA343340DC59}"/>
                  </a:ext>
                </a:extLst>
              </p:cNvPr>
              <p:cNvSpPr/>
              <p:nvPr/>
            </p:nvSpPr>
            <p:spPr>
              <a:xfrm>
                <a:off x="493738" y="926197"/>
                <a:ext cx="1221142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Grasp terminal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EE7F3AD-E980-7B8A-85FB-BA343340D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38" y="926197"/>
                <a:ext cx="1221142" cy="505568"/>
              </a:xfrm>
              <a:prstGeom prst="rect">
                <a:avLst/>
              </a:prstGeom>
              <a:blipFill>
                <a:blip r:embed="rId6"/>
                <a:stretch>
                  <a:fillRect t="-9756" b="-24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10C40DE-AA57-16B3-D87E-7C78994B32D1}"/>
                  </a:ext>
                </a:extLst>
              </p:cNvPr>
              <p:cNvSpPr/>
              <p:nvPr/>
            </p:nvSpPr>
            <p:spPr>
              <a:xfrm>
                <a:off x="2953383" y="1921673"/>
                <a:ext cx="3962424" cy="4957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unknown and time-varying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free terminals should remain graspable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10C40DE-AA57-16B3-D87E-7C78994B3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383" y="1921673"/>
                <a:ext cx="3962424" cy="495705"/>
              </a:xfrm>
              <a:prstGeom prst="rect">
                <a:avLst/>
              </a:prstGeom>
              <a:blipFill>
                <a:blip r:embed="rId7"/>
                <a:stretch>
                  <a:fillRect l="-639" t="-12500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8D65427-C325-1301-4F07-B5FCC1319CAA}"/>
              </a:ext>
            </a:extLst>
          </p:cNvPr>
          <p:cNvCxnSpPr>
            <a:cxnSpLocks/>
            <a:stCxn id="8" idx="2"/>
            <a:endCxn id="64" idx="0"/>
          </p:cNvCxnSpPr>
          <p:nvPr/>
        </p:nvCxnSpPr>
        <p:spPr>
          <a:xfrm>
            <a:off x="4934595" y="1560927"/>
            <a:ext cx="0" cy="36074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C3A791C-8BAC-2F0D-4F1E-447707ACFB87}"/>
              </a:ext>
            </a:extLst>
          </p:cNvPr>
          <p:cNvCxnSpPr>
            <a:cxnSpLocks/>
          </p:cNvCxnSpPr>
          <p:nvPr/>
        </p:nvCxnSpPr>
        <p:spPr>
          <a:xfrm flipV="1">
            <a:off x="6764716" y="2106598"/>
            <a:ext cx="926431" cy="181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79310D4-1936-EF2C-397B-DE75C132EF30}"/>
              </a:ext>
            </a:extLst>
          </p:cNvPr>
          <p:cNvCxnSpPr>
            <a:cxnSpLocks/>
          </p:cNvCxnSpPr>
          <p:nvPr/>
        </p:nvCxnSpPr>
        <p:spPr>
          <a:xfrm>
            <a:off x="6764716" y="2287823"/>
            <a:ext cx="720376" cy="87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 descr="A picture containing jack, rectangle&#10;&#10;Description automatically generated">
            <a:extLst>
              <a:ext uri="{FF2B5EF4-FFF2-40B4-BE49-F238E27FC236}">
                <a16:creationId xmlns:a16="http://schemas.microsoft.com/office/drawing/2014/main" id="{3151C7F0-EAAE-B562-AAE9-0E5C87212F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22" y="1592168"/>
            <a:ext cx="1870489" cy="1305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12295-5ABD-E910-DE7E-FD1223B535A1}"/>
                  </a:ext>
                </a:extLst>
              </p:cNvPr>
              <p:cNvSpPr/>
              <p:nvPr/>
            </p:nvSpPr>
            <p:spPr>
              <a:xfrm>
                <a:off x="9631155" y="1741386"/>
                <a:ext cx="2066122" cy="875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Remain within reachable </a:t>
                </a:r>
                <a:r>
                  <a: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workspace</a:t>
                </a:r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12295-5ABD-E910-DE7E-FD1223B53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155" y="1741386"/>
                <a:ext cx="2066122" cy="875095"/>
              </a:xfrm>
              <a:prstGeom prst="rect">
                <a:avLst/>
              </a:prstGeom>
              <a:blipFill>
                <a:blip r:embed="rId9"/>
                <a:stretch>
                  <a:fillRect l="-1220" b="-72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325DE770-1DCA-85FD-537F-449F33DBA979}"/>
              </a:ext>
            </a:extLst>
          </p:cNvPr>
          <p:cNvGrpSpPr/>
          <p:nvPr/>
        </p:nvGrpSpPr>
        <p:grpSpPr>
          <a:xfrm rot="1121435">
            <a:off x="7731222" y="2942571"/>
            <a:ext cx="631706" cy="621269"/>
            <a:chOff x="3222235" y="5083966"/>
            <a:chExt cx="796838" cy="7836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4B243EC7-E924-A954-6454-6A03F5EAD51B}"/>
                    </a:ext>
                  </a:extLst>
                </p:cNvPr>
                <p:cNvSpPr/>
                <p:nvPr/>
              </p:nvSpPr>
              <p:spPr>
                <a:xfrm>
                  <a:off x="3362036" y="5218546"/>
                  <a:ext cx="517236" cy="517236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B9EE918-20F2-4F9D-B73F-06C9F0603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036" y="5218546"/>
                  <a:ext cx="517236" cy="5172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6710BB-2D57-0287-B371-046DB1BD9600}"/>
                </a:ext>
              </a:extLst>
            </p:cNvPr>
            <p:cNvSpPr/>
            <p:nvPr/>
          </p:nvSpPr>
          <p:spPr>
            <a:xfrm>
              <a:off x="3222235" y="5083966"/>
              <a:ext cx="796838" cy="78367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8F07C96-A794-B341-0035-4BDC94132CF5}"/>
              </a:ext>
            </a:extLst>
          </p:cNvPr>
          <p:cNvGrpSpPr/>
          <p:nvPr/>
        </p:nvGrpSpPr>
        <p:grpSpPr>
          <a:xfrm>
            <a:off x="8623654" y="3399500"/>
            <a:ext cx="631706" cy="621269"/>
            <a:chOff x="3222235" y="5083966"/>
            <a:chExt cx="796838" cy="7836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0B0A1DD-E979-1684-27CC-49EFBF5C7534}"/>
                    </a:ext>
                  </a:extLst>
                </p:cNvPr>
                <p:cNvSpPr/>
                <p:nvPr/>
              </p:nvSpPr>
              <p:spPr>
                <a:xfrm>
                  <a:off x="3362036" y="5218546"/>
                  <a:ext cx="517236" cy="51723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EBDB834-130F-4DC6-BD2A-BD797C4A3E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036" y="5218546"/>
                  <a:ext cx="517236" cy="5172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0213343-ABD2-B167-7AB2-DAA45A1E73D6}"/>
                </a:ext>
              </a:extLst>
            </p:cNvPr>
            <p:cNvSpPr/>
            <p:nvPr/>
          </p:nvSpPr>
          <p:spPr>
            <a:xfrm>
              <a:off x="3222235" y="5083966"/>
              <a:ext cx="796838" cy="7836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290D00D-3CBB-F047-EBE0-33EF02480A98}"/>
              </a:ext>
            </a:extLst>
          </p:cNvPr>
          <p:cNvCxnSpPr>
            <a:cxnSpLocks/>
          </p:cNvCxnSpPr>
          <p:nvPr/>
        </p:nvCxnSpPr>
        <p:spPr>
          <a:xfrm>
            <a:off x="8046729" y="3253205"/>
            <a:ext cx="892777" cy="4569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ight Brace 96">
            <a:extLst>
              <a:ext uri="{FF2B5EF4-FFF2-40B4-BE49-F238E27FC236}">
                <a16:creationId xmlns:a16="http://schemas.microsoft.com/office/drawing/2014/main" id="{4D2BFD93-9354-54EA-71C2-24BF6F983E90}"/>
              </a:ext>
            </a:extLst>
          </p:cNvPr>
          <p:cNvSpPr/>
          <p:nvPr/>
        </p:nvSpPr>
        <p:spPr>
          <a:xfrm rot="17933613">
            <a:off x="8470644" y="3236584"/>
            <a:ext cx="121511" cy="32959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B472570-C676-5FE0-A709-06539777074A}"/>
                  </a:ext>
                </a:extLst>
              </p:cNvPr>
              <p:cNvSpPr txBox="1"/>
              <p:nvPr/>
            </p:nvSpPr>
            <p:spPr>
              <a:xfrm>
                <a:off x="8399541" y="3032212"/>
                <a:ext cx="769329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B472570-C676-5FE0-A709-065397770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541" y="3032212"/>
                <a:ext cx="769329" cy="2918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ectangle 98">
            <a:extLst>
              <a:ext uri="{FF2B5EF4-FFF2-40B4-BE49-F238E27FC236}">
                <a16:creationId xmlns:a16="http://schemas.microsoft.com/office/drawing/2014/main" id="{EBF441B5-7CFF-7424-5E26-D9EE4048E52F}"/>
              </a:ext>
            </a:extLst>
          </p:cNvPr>
          <p:cNvSpPr/>
          <p:nvPr/>
        </p:nvSpPr>
        <p:spPr>
          <a:xfrm>
            <a:off x="9622144" y="3145674"/>
            <a:ext cx="2066122" cy="875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583F6FD-37EC-69FD-8D2D-DD8291514CCF}"/>
                  </a:ext>
                </a:extLst>
              </p:cNvPr>
              <p:cNvSpPr/>
              <p:nvPr/>
            </p:nvSpPr>
            <p:spPr>
              <a:xfrm>
                <a:off x="10034612" y="3076593"/>
                <a:ext cx="2066122" cy="875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Maintain gripper clearance from </a:t>
                </a:r>
                <a:r>
                  <a: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obstacles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583F6FD-37EC-69FD-8D2D-DD8291514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612" y="3076593"/>
                <a:ext cx="2066122" cy="875095"/>
              </a:xfrm>
              <a:prstGeom prst="rect">
                <a:avLst/>
              </a:prstGeom>
              <a:blipFill>
                <a:blip r:embed="rId13"/>
                <a:stretch>
                  <a:fillRect l="-184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&quot;Not Allowed&quot; Symbol 37">
            <a:extLst>
              <a:ext uri="{FF2B5EF4-FFF2-40B4-BE49-F238E27FC236}">
                <a16:creationId xmlns:a16="http://schemas.microsoft.com/office/drawing/2014/main" id="{609F6654-EA2D-9437-2B2E-F514185CA954}"/>
              </a:ext>
            </a:extLst>
          </p:cNvPr>
          <p:cNvSpPr/>
          <p:nvPr/>
        </p:nvSpPr>
        <p:spPr>
          <a:xfrm>
            <a:off x="8639924" y="2444179"/>
            <a:ext cx="596754" cy="576074"/>
          </a:xfrm>
          <a:prstGeom prst="noSmoking">
            <a:avLst>
              <a:gd name="adj" fmla="val 499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6C76437-18E5-5731-6148-8FB16631CE35}"/>
              </a:ext>
            </a:extLst>
          </p:cNvPr>
          <p:cNvSpPr/>
          <p:nvPr/>
        </p:nvSpPr>
        <p:spPr>
          <a:xfrm>
            <a:off x="3263483" y="4376218"/>
            <a:ext cx="1190446" cy="841082"/>
          </a:xfrm>
          <a:prstGeom prst="rect">
            <a:avLst/>
          </a:prstGeom>
          <a:ln>
            <a:solidFill>
              <a:srgbClr val="002C6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TM Sequence Planner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26662A5-3778-AC65-AE48-A86907FC9FF0}"/>
              </a:ext>
            </a:extLst>
          </p:cNvPr>
          <p:cNvSpPr/>
          <p:nvPr/>
        </p:nvSpPr>
        <p:spPr>
          <a:xfrm>
            <a:off x="9011519" y="4376218"/>
            <a:ext cx="884246" cy="834863"/>
          </a:xfrm>
          <a:prstGeom prst="rect">
            <a:avLst/>
          </a:prstGeom>
          <a:ln>
            <a:solidFill>
              <a:srgbClr val="002C6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DLON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2DEA5C3-E98A-4383-3F30-C584A3640FE0}"/>
              </a:ext>
            </a:extLst>
          </p:cNvPr>
          <p:cNvCxnSpPr>
            <a:cxnSpLocks/>
            <a:stCxn id="119" idx="3"/>
            <a:endCxn id="116" idx="1"/>
          </p:cNvCxnSpPr>
          <p:nvPr/>
        </p:nvCxnSpPr>
        <p:spPr>
          <a:xfrm>
            <a:off x="2473353" y="4796759"/>
            <a:ext cx="790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0BA0C39-D8CA-44E5-FA42-DB3B12F05F42}"/>
                  </a:ext>
                </a:extLst>
              </p:cNvPr>
              <p:cNvSpPr/>
              <p:nvPr/>
            </p:nvSpPr>
            <p:spPr>
              <a:xfrm>
                <a:off x="241738" y="4543975"/>
                <a:ext cx="2231615" cy="5055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Terminal pose goals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br>
                  <a: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m:t>Obstacles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0BA0C39-D8CA-44E5-FA42-DB3B12F05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8" y="4543975"/>
                <a:ext cx="2231615" cy="505568"/>
              </a:xfrm>
              <a:prstGeom prst="rect">
                <a:avLst/>
              </a:prstGeom>
              <a:blipFill>
                <a:blip r:embed="rId14"/>
                <a:stretch>
                  <a:fillRect t="-9756" b="-19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F1ADB9D9-F282-7680-3977-DC4BE4C1D0EE}"/>
              </a:ext>
            </a:extLst>
          </p:cNvPr>
          <p:cNvSpPr/>
          <p:nvPr/>
        </p:nvSpPr>
        <p:spPr>
          <a:xfrm>
            <a:off x="5353729" y="4370000"/>
            <a:ext cx="2360399" cy="841081"/>
          </a:xfrm>
          <a:prstGeom prst="rect">
            <a:avLst/>
          </a:prstGeom>
          <a:ln>
            <a:solidFill>
              <a:srgbClr val="002C6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TM Controller</a:t>
            </a:r>
          </a:p>
        </p:txBody>
      </p:sp>
      <p:pic>
        <p:nvPicPr>
          <p:cNvPr id="121" name="Picture 120" descr="A black and white mach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BAF4EE3-CD0C-9735-97B0-26E9A8C9F9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368486">
            <a:off x="9182633" y="4573151"/>
            <a:ext cx="672431" cy="635216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5DBE6E-5B07-43DD-1EA3-CF03D52296A3}"/>
              </a:ext>
            </a:extLst>
          </p:cNvPr>
          <p:cNvCxnSpPr>
            <a:cxnSpLocks/>
            <a:stCxn id="116" idx="3"/>
            <a:endCxn id="120" idx="1"/>
          </p:cNvCxnSpPr>
          <p:nvPr/>
        </p:nvCxnSpPr>
        <p:spPr>
          <a:xfrm flipV="1">
            <a:off x="4453929" y="4790541"/>
            <a:ext cx="899800" cy="6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33928FF0-B666-7038-A2BE-5EDEA5506E3E}"/>
              </a:ext>
            </a:extLst>
          </p:cNvPr>
          <p:cNvCxnSpPr>
            <a:cxnSpLocks/>
            <a:stCxn id="119" idx="3"/>
            <a:endCxn id="120" idx="0"/>
          </p:cNvCxnSpPr>
          <p:nvPr/>
        </p:nvCxnSpPr>
        <p:spPr>
          <a:xfrm flipV="1">
            <a:off x="2473353" y="4370000"/>
            <a:ext cx="4060576" cy="426759"/>
          </a:xfrm>
          <a:prstGeom prst="bentConnector4">
            <a:avLst>
              <a:gd name="adj1" fmla="val 12431"/>
              <a:gd name="adj2" fmla="val 15356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CCABC19-3427-CFB0-693D-D19470B367E1}"/>
              </a:ext>
            </a:extLst>
          </p:cNvPr>
          <p:cNvSpPr/>
          <p:nvPr/>
        </p:nvSpPr>
        <p:spPr>
          <a:xfrm>
            <a:off x="8939505" y="5576279"/>
            <a:ext cx="1028274" cy="546886"/>
          </a:xfrm>
          <a:prstGeom prst="rect">
            <a:avLst/>
          </a:prstGeom>
          <a:ln>
            <a:solidFill>
              <a:srgbClr val="002C6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Vision system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E92BA4C-0366-10A9-754F-2ED1A2B7434A}"/>
              </a:ext>
            </a:extLst>
          </p:cNvPr>
          <p:cNvCxnSpPr>
            <a:cxnSpLocks/>
            <a:stCxn id="120" idx="3"/>
            <a:endCxn id="117" idx="1"/>
          </p:cNvCxnSpPr>
          <p:nvPr/>
        </p:nvCxnSpPr>
        <p:spPr>
          <a:xfrm>
            <a:off x="7714128" y="4790541"/>
            <a:ext cx="1297391" cy="3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7B5C1AF-34D6-12D0-FCF0-F972120F2543}"/>
              </a:ext>
            </a:extLst>
          </p:cNvPr>
          <p:cNvSpPr/>
          <p:nvPr/>
        </p:nvSpPr>
        <p:spPr>
          <a:xfrm>
            <a:off x="4416676" y="4245568"/>
            <a:ext cx="956107" cy="505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Grasp terminal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E00E4F0-9EEB-D066-9F11-66F39B33F905}"/>
              </a:ext>
            </a:extLst>
          </p:cNvPr>
          <p:cNvSpPr/>
          <p:nvPr/>
        </p:nvSpPr>
        <p:spPr>
          <a:xfrm>
            <a:off x="7690018" y="4270092"/>
            <a:ext cx="1365098" cy="505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Terminal manipulation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EE04C34-6FE8-169D-A05D-3ED4215D9434}"/>
                  </a:ext>
                </a:extLst>
              </p:cNvPr>
              <p:cNvSpPr txBox="1"/>
              <p:nvPr/>
            </p:nvSpPr>
            <p:spPr>
              <a:xfrm>
                <a:off x="8017090" y="4823768"/>
                <a:ext cx="321451" cy="369332"/>
              </a:xfrm>
              <a:prstGeom prst="rect">
                <a:avLst/>
              </a:prstGeom>
              <a:solidFill>
                <a:srgbClr val="8FAADD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EE04C34-6FE8-169D-A05D-3ED4215D9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090" y="4823768"/>
                <a:ext cx="3214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0B5B10A3-389D-05BE-07B4-3C21BE0C40CC}"/>
              </a:ext>
            </a:extLst>
          </p:cNvPr>
          <p:cNvCxnSpPr>
            <a:cxnSpLocks/>
            <a:stCxn id="124" idx="1"/>
            <a:endCxn id="120" idx="2"/>
          </p:cNvCxnSpPr>
          <p:nvPr/>
        </p:nvCxnSpPr>
        <p:spPr>
          <a:xfrm rot="10800000">
            <a:off x="6533929" y="5211082"/>
            <a:ext cx="2405576" cy="6386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00046AAA-D1CE-4957-35CB-377AE7CDEBDD}"/>
              </a:ext>
            </a:extLst>
          </p:cNvPr>
          <p:cNvCxnSpPr>
            <a:cxnSpLocks/>
            <a:stCxn id="124" idx="1"/>
            <a:endCxn id="116" idx="2"/>
          </p:cNvCxnSpPr>
          <p:nvPr/>
        </p:nvCxnSpPr>
        <p:spPr>
          <a:xfrm rot="10800000">
            <a:off x="3858707" y="5217300"/>
            <a:ext cx="5080799" cy="6324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CD90D5D-9DE2-F9AE-5D3A-B102D32AF40F}"/>
                  </a:ext>
                </a:extLst>
              </p:cNvPr>
              <p:cNvSpPr txBox="1"/>
              <p:nvPr/>
            </p:nvSpPr>
            <p:spPr>
              <a:xfrm>
                <a:off x="7358372" y="5391613"/>
                <a:ext cx="307845" cy="369332"/>
              </a:xfrm>
              <a:prstGeom prst="rect">
                <a:avLst/>
              </a:prstGeom>
              <a:solidFill>
                <a:srgbClr val="FFD002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CD90D5D-9DE2-F9AE-5D3A-B102D32AF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372" y="5391613"/>
                <a:ext cx="307845" cy="369332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F24A7BC-8317-A9A9-A740-19AB4BBC62D9}"/>
              </a:ext>
            </a:extLst>
          </p:cNvPr>
          <p:cNvCxnSpPr>
            <a:cxnSpLocks/>
            <a:stCxn id="117" idx="2"/>
            <a:endCxn id="124" idx="0"/>
          </p:cNvCxnSpPr>
          <p:nvPr/>
        </p:nvCxnSpPr>
        <p:spPr>
          <a:xfrm>
            <a:off x="9453642" y="5211081"/>
            <a:ext cx="0" cy="365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F43DA6A-1696-0111-EC04-C9FE891D6B00}"/>
                  </a:ext>
                </a:extLst>
              </p:cNvPr>
              <p:cNvSpPr txBox="1"/>
              <p:nvPr/>
            </p:nvSpPr>
            <p:spPr>
              <a:xfrm>
                <a:off x="5405205" y="4724933"/>
                <a:ext cx="1128723" cy="43088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latin typeface="Cambria" panose="02040503050406030204" pitchFamily="18" charset="0"/>
                  </a:rPr>
                  <a:t>Adaptive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11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F43DA6A-1696-0111-EC04-C9FE891D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05" y="4724933"/>
                <a:ext cx="1128723" cy="430887"/>
              </a:xfrm>
              <a:prstGeom prst="rect">
                <a:avLst/>
              </a:prstGeom>
              <a:blipFill>
                <a:blip r:embed="rId18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>
            <a:extLst>
              <a:ext uri="{FF2B5EF4-FFF2-40B4-BE49-F238E27FC236}">
                <a16:creationId xmlns:a16="http://schemas.microsoft.com/office/drawing/2014/main" id="{C166766C-B00A-5A6D-80E3-CF8FDEBD3AA5}"/>
              </a:ext>
            </a:extLst>
          </p:cNvPr>
          <p:cNvSpPr/>
          <p:nvPr/>
        </p:nvSpPr>
        <p:spPr>
          <a:xfrm>
            <a:off x="6533928" y="4724933"/>
            <a:ext cx="1040480" cy="426758"/>
          </a:xfrm>
          <a:prstGeom prst="rect">
            <a:avLst/>
          </a:prstGeom>
          <a:solidFill>
            <a:srgbClr val="8FAAD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ambria" panose="02040503050406030204" pitchFamily="18" charset="0"/>
              </a:rPr>
              <a:t>Constrained MPC</a:t>
            </a:r>
          </a:p>
        </p:txBody>
      </p:sp>
      <p:pic>
        <p:nvPicPr>
          <p:cNvPr id="135" name="Picture 134" descr="A black and white mach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84523B4-1540-C029-3012-47DDD5F2C6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368486">
            <a:off x="7289466" y="5829664"/>
            <a:ext cx="672431" cy="635216"/>
          </a:xfrm>
          <a:prstGeom prst="rect">
            <a:avLst/>
          </a:prstGeom>
        </p:spPr>
      </p:pic>
      <p:sp>
        <p:nvSpPr>
          <p:cNvPr id="136" name="Oval 135">
            <a:extLst>
              <a:ext uri="{FF2B5EF4-FFF2-40B4-BE49-F238E27FC236}">
                <a16:creationId xmlns:a16="http://schemas.microsoft.com/office/drawing/2014/main" id="{2964B2EE-B863-A8EF-E18A-A8122DFC59B7}"/>
              </a:ext>
            </a:extLst>
          </p:cNvPr>
          <p:cNvSpPr/>
          <p:nvPr/>
        </p:nvSpPr>
        <p:spPr>
          <a:xfrm>
            <a:off x="7782452" y="5912099"/>
            <a:ext cx="100842" cy="100219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2B8352A-1521-0494-8528-7A7F5A86B846}"/>
              </a:ext>
            </a:extLst>
          </p:cNvPr>
          <p:cNvSpPr/>
          <p:nvPr/>
        </p:nvSpPr>
        <p:spPr>
          <a:xfrm>
            <a:off x="7724899" y="6341911"/>
            <a:ext cx="100842" cy="100219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8510EA4-D322-1359-31CE-7E4664D3AC66}"/>
              </a:ext>
            </a:extLst>
          </p:cNvPr>
          <p:cNvSpPr/>
          <p:nvPr/>
        </p:nvSpPr>
        <p:spPr>
          <a:xfrm>
            <a:off x="7200730" y="5987383"/>
            <a:ext cx="100842" cy="100219"/>
          </a:xfrm>
          <a:prstGeom prst="ellipse">
            <a:avLst/>
          </a:prstGeom>
          <a:solidFill>
            <a:srgbClr val="FFD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 descr="A black and white mach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012B0E6-32B3-6D4F-46F5-7E0B46A439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368486">
            <a:off x="7981407" y="4962313"/>
            <a:ext cx="672431" cy="635216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FDEEA7A-99EB-FD6B-6A9A-5C6CB2BE3F60}"/>
              </a:ext>
            </a:extLst>
          </p:cNvPr>
          <p:cNvCxnSpPr>
            <a:cxnSpLocks/>
            <a:stCxn id="139" idx="0"/>
          </p:cNvCxnSpPr>
          <p:nvPr/>
        </p:nvCxnSpPr>
        <p:spPr>
          <a:xfrm>
            <a:off x="8581369" y="5102968"/>
            <a:ext cx="187321" cy="20445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 descr="A black and white mach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2ABE87E-45FB-0BE6-5033-13AA9A4AB6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368486">
            <a:off x="4541837" y="4783008"/>
            <a:ext cx="672431" cy="635216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70B5E63-9691-61E0-9048-5563B70A8149}"/>
              </a:ext>
            </a:extLst>
          </p:cNvPr>
          <p:cNvGrpSpPr/>
          <p:nvPr/>
        </p:nvGrpSpPr>
        <p:grpSpPr>
          <a:xfrm rot="4574726">
            <a:off x="5030986" y="4870565"/>
            <a:ext cx="128733" cy="106495"/>
            <a:chOff x="430750" y="2624009"/>
            <a:chExt cx="349209" cy="385002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411D68-446E-04B5-0942-AB69964E4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50" y="2624009"/>
              <a:ext cx="0" cy="385002"/>
            </a:xfrm>
            <a:prstGeom prst="line">
              <a:avLst/>
            </a:prstGeom>
            <a:ln w="381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3A5D9F5-C97F-02D0-C1A5-E5350953C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750" y="2624009"/>
              <a:ext cx="349209" cy="0"/>
            </a:xfrm>
            <a:prstGeom prst="line">
              <a:avLst/>
            </a:prstGeom>
            <a:ln w="381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471877C-0391-121E-BB08-FFD26BF98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959" y="2624009"/>
              <a:ext cx="0" cy="385002"/>
            </a:xfrm>
            <a:prstGeom prst="line">
              <a:avLst/>
            </a:prstGeom>
            <a:ln w="381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15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76 L 0 -0.00764 " pathEditMode="fixed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61782 L 4.16667E-7 -0.00741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61759 L 3.54167E-6 -0.00764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-1.04167E-6 0.61759 L -1.04167E-6 -0.00764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61759 L 2.5E-6 -0.00764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61782 L 4.16667E-6 -0.00741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61759 L 1.25E-6 -0.00764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61759 L 4.58333E-6 -0.00764 " pathEditMode="fixed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61782 L -8.33333E-7 -0.00741 " pathEditMode="fixed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7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61759 L -2.29167E-6 -0.00764 " pathEditMode="fixed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61782 L -4.79167E-6 -0.00741 " pathEditMode="fixed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2" grpId="0"/>
      <p:bldP spid="14" grpId="0"/>
      <p:bldP spid="64" grpId="1"/>
      <p:bldP spid="89" grpId="0"/>
      <p:bldP spid="97" grpId="0" animBg="1"/>
      <p:bldP spid="98" grpId="0"/>
      <p:bldP spid="99" grpId="0"/>
      <p:bldP spid="100" grpId="0"/>
      <p:bldP spid="114" grpId="0" animBg="1"/>
      <p:bldP spid="116" grpId="0" animBg="1"/>
      <p:bldP spid="117" grpId="0" animBg="1"/>
      <p:bldP spid="119" grpId="0"/>
      <p:bldP spid="120" grpId="0" animBg="1"/>
      <p:bldP spid="124" grpId="0" animBg="1"/>
      <p:bldP spid="126" grpId="0"/>
      <p:bldP spid="127" grpId="0"/>
      <p:bldP spid="128" grpId="0" animBg="1"/>
      <p:bldP spid="131" grpId="0" animBg="1"/>
      <p:bldP spid="133" grpId="0" animBg="1"/>
      <p:bldP spid="134" grpId="0" animBg="1"/>
      <p:bldP spid="136" grpId="0" animBg="1"/>
      <p:bldP spid="137" grpId="0" animBg="1"/>
      <p:bldP spid="1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61681-BF3A-C6CB-E90A-AE3C7CE9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27A2FE-1872-E5BA-5B9F-3B829D47DCD4}"/>
                  </a:ext>
                </a:extLst>
              </p:cNvPr>
              <p:cNvSpPr txBox="1"/>
              <p:nvPr/>
            </p:nvSpPr>
            <p:spPr>
              <a:xfrm>
                <a:off x="833205" y="696272"/>
                <a:ext cx="1128723" cy="43088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latin typeface="Cambria" panose="02040503050406030204" pitchFamily="18" charset="0"/>
                  </a:rPr>
                  <a:t>Adaptive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11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27A2FE-1872-E5BA-5B9F-3B829D47D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05" y="696272"/>
                <a:ext cx="1128723" cy="430887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2C73A-F011-77FD-EAB8-391CE33AEC86}"/>
                  </a:ext>
                </a:extLst>
              </p:cNvPr>
              <p:cNvSpPr txBox="1"/>
              <p:nvPr/>
            </p:nvSpPr>
            <p:spPr>
              <a:xfrm>
                <a:off x="2840189" y="311550"/>
                <a:ext cx="44978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</a:rPr>
                  <a:t>Do direct input-output dynamics exist?</a:t>
                </a:r>
                <a:br>
                  <a:rPr lang="en-US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</a:rPr>
                  <a:t>What is the structure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</a:rPr>
                  <a:t>Can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be approximated online?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2C73A-F011-77FD-EAB8-391CE33AE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9" y="311550"/>
                <a:ext cx="4497898" cy="1200329"/>
              </a:xfrm>
              <a:prstGeom prst="rect">
                <a:avLst/>
              </a:prstGeom>
              <a:blipFill>
                <a:blip r:embed="rId4"/>
                <a:stretch>
                  <a:fillRect l="-845" t="-208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241558-7EA6-602B-E82A-B78CA785F3D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961928" y="911715"/>
            <a:ext cx="8782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black and white machin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08C06DB-40D7-1ECD-BA76-907057D2E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280743">
            <a:off x="8001707" y="447988"/>
            <a:ext cx="2100932" cy="198465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007EF34-59A5-7F88-8A37-2CF93EC6C1E6}"/>
              </a:ext>
            </a:extLst>
          </p:cNvPr>
          <p:cNvSpPr/>
          <p:nvPr/>
        </p:nvSpPr>
        <p:spPr>
          <a:xfrm>
            <a:off x="10282953" y="539491"/>
            <a:ext cx="1423256" cy="1382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CF6CF1D8-8817-A61B-80F0-ED91DC6F1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4157" y="2208935"/>
                <a:ext cx="10399643" cy="27275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u="sng" dirty="0"/>
                  <a:t>Empirical observation</a:t>
                </a:r>
                <a:r>
                  <a:rPr lang="en-US" sz="2400" dirty="0"/>
                  <a:t>: Given fixed terminal poses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/>
                  <a:t>, the DLON returns to a stable shape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u="sng" dirty="0"/>
                  <a:t>Hypothesis</a:t>
                </a:r>
                <a:r>
                  <a:rPr lang="en-US" sz="2400" dirty="0"/>
                  <a:t>: the output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approximately</a:t>
                </a:r>
                <a:r>
                  <a:rPr lang="en-US" sz="2400" dirty="0"/>
                  <a:t> </a:t>
                </a:r>
                <a:r>
                  <a:rPr lang="en-US" sz="2400" i="1" dirty="0"/>
                  <a:t>invertible</a:t>
                </a:r>
                <a:r>
                  <a:rPr lang="en-US" sz="2400" dirty="0"/>
                  <a:t>:</a:t>
                </a:r>
                <a:endParaRPr lang="en-US" sz="2400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𝑆𝐸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such that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If so, then: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CF6CF1D8-8817-A61B-80F0-ED91DC6F1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4157" y="2208935"/>
                <a:ext cx="10399643" cy="2727501"/>
              </a:xfrm>
              <a:blipFill>
                <a:blip r:embed="rId6"/>
                <a:stretch>
                  <a:fillRect l="-976" t="-2778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049BDEB-0C8C-0F64-A218-2D339E3ADA54}"/>
                  </a:ext>
                </a:extLst>
              </p:cNvPr>
              <p:cNvSpPr/>
              <p:nvPr/>
            </p:nvSpPr>
            <p:spPr>
              <a:xfrm>
                <a:off x="9052173" y="522208"/>
                <a:ext cx="2350384" cy="7638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049BDEB-0C8C-0F64-A218-2D339E3AD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173" y="522208"/>
                <a:ext cx="2350384" cy="7638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D07F571-84A8-5AEE-8F7F-66B1FA496752}"/>
                  </a:ext>
                </a:extLst>
              </p:cNvPr>
              <p:cNvSpPr/>
              <p:nvPr/>
            </p:nvSpPr>
            <p:spPr>
              <a:xfrm>
                <a:off x="4552363" y="4625572"/>
                <a:ext cx="2522206" cy="4795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D07F571-84A8-5AEE-8F7F-66B1FA496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363" y="4625572"/>
                <a:ext cx="2522206" cy="479529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1024C09-1D55-646E-786B-F36B0295AC71}"/>
                  </a:ext>
                </a:extLst>
              </p:cNvPr>
              <p:cNvSpPr/>
              <p:nvPr/>
            </p:nvSpPr>
            <p:spPr>
              <a:xfrm>
                <a:off x="5232976" y="5069220"/>
                <a:ext cx="2522206" cy="4795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1024C09-1D55-646E-786B-F36B0295A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976" y="5069220"/>
                <a:ext cx="2522206" cy="479529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E19642-9D19-EE15-D2DA-EA828CFDC823}"/>
                  </a:ext>
                </a:extLst>
              </p:cNvPr>
              <p:cNvSpPr/>
              <p:nvPr/>
            </p:nvSpPr>
            <p:spPr>
              <a:xfrm>
                <a:off x="5473607" y="5571951"/>
                <a:ext cx="2522206" cy="4795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E19642-9D19-EE15-D2DA-EA828CFDC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607" y="5571951"/>
                <a:ext cx="2522206" cy="479529"/>
              </a:xfrm>
              <a:prstGeom prst="rect">
                <a:avLst/>
              </a:prstGeom>
              <a:blipFill>
                <a:blip r:embed="rId10"/>
                <a:stretch>
                  <a:fillRect l="-3518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863BF4-2F01-C5A4-141A-08D911EB9B67}"/>
                  </a:ext>
                </a:extLst>
              </p:cNvPr>
              <p:cNvSpPr/>
              <p:nvPr/>
            </p:nvSpPr>
            <p:spPr>
              <a:xfrm>
                <a:off x="5089138" y="6116585"/>
                <a:ext cx="2522206" cy="4795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863BF4-2F01-C5A4-141A-08D911EB9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138" y="6116585"/>
                <a:ext cx="2522206" cy="479529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678A12D-2CB6-85C9-661E-1BAAB1FCB32E}"/>
              </a:ext>
            </a:extLst>
          </p:cNvPr>
          <p:cNvSpPr txBox="1"/>
          <p:nvPr/>
        </p:nvSpPr>
        <p:spPr>
          <a:xfrm>
            <a:off x="7584951" y="6137999"/>
            <a:ext cx="821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B050"/>
                </a:solidFill>
                <a:effectLst/>
                <a:latin typeface="Google Sans"/>
              </a:rPr>
              <a:t>✓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DAC08C-BB06-D007-A3A2-262D1A356258}"/>
              </a:ext>
            </a:extLst>
          </p:cNvPr>
          <p:cNvSpPr/>
          <p:nvPr/>
        </p:nvSpPr>
        <p:spPr>
          <a:xfrm>
            <a:off x="6594757" y="4271933"/>
            <a:ext cx="2874615" cy="479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r</a:t>
            </a:r>
            <a:r>
              <a:rPr lang="en-US" sz="2000" b="0" dirty="0">
                <a:solidFill>
                  <a:srgbClr val="FF0000"/>
                </a:solidFill>
                <a:latin typeface="Cambria" panose="02040503050406030204" pitchFamily="18" charset="0"/>
              </a:rPr>
              <a:t>econstruction error</a:t>
            </a:r>
          </a:p>
        </p:txBody>
      </p:sp>
    </p:spTree>
    <p:extLst>
      <p:ext uri="{BB962C8B-B14F-4D97-AF65-F5344CB8AC3E}">
        <p14:creationId xmlns:p14="http://schemas.microsoft.com/office/powerpoint/2010/main" val="118829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5 0.58749 L 0.00105 0.00186 " pathEditMode="fixed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6" grpId="0"/>
      <p:bldP spid="37" grpId="0"/>
      <p:bldP spid="38" grpId="0"/>
      <p:bldP spid="39" grpId="0"/>
      <p:bldP spid="40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61681-BF3A-C6CB-E90A-AE3C7CE9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CCE4F-3034-499E-BA6F-E11FAFF6343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88C05B-13DB-E287-7EE4-1744A1030C62}"/>
                  </a:ext>
                </a:extLst>
              </p:cNvPr>
              <p:cNvSpPr/>
              <p:nvPr/>
            </p:nvSpPr>
            <p:spPr>
              <a:xfrm>
                <a:off x="3138303" y="716482"/>
                <a:ext cx="8898193" cy="1509862"/>
              </a:xfrm>
              <a:prstGeom prst="rect">
                <a:avLst/>
              </a:prstGeom>
              <a:solidFill>
                <a:srgbClr val="002C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88C05B-13DB-E287-7EE4-1744A1030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03" y="716482"/>
                <a:ext cx="8898193" cy="1509862"/>
              </a:xfrm>
              <a:prstGeom prst="rect">
                <a:avLst/>
              </a:prstGeom>
              <a:blipFill>
                <a:blip r:embed="rId3"/>
                <a:stretch>
                  <a:fillRect t="-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colorful cubes connected to a string&#10;&#10;Description automatically generated">
            <a:extLst>
              <a:ext uri="{FF2B5EF4-FFF2-40B4-BE49-F238E27FC236}">
                <a16:creationId xmlns:a16="http://schemas.microsoft.com/office/drawing/2014/main" id="{CF91E19E-EB9A-21F9-0434-806379ADD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00" y="855038"/>
            <a:ext cx="1423257" cy="11700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12C3D9-D936-6EB0-568B-7C2AA3D42DEA}"/>
              </a:ext>
            </a:extLst>
          </p:cNvPr>
          <p:cNvSpPr/>
          <p:nvPr/>
        </p:nvSpPr>
        <p:spPr>
          <a:xfrm>
            <a:off x="351164" y="385087"/>
            <a:ext cx="1188928" cy="35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Simulated DLON</a:t>
            </a:r>
          </a:p>
        </p:txBody>
      </p:sp>
      <p:pic>
        <p:nvPicPr>
          <p:cNvPr id="22" name="Picture 21" descr="A screenshot of a game&#10;&#10;Description automatically generated">
            <a:extLst>
              <a:ext uri="{FF2B5EF4-FFF2-40B4-BE49-F238E27FC236}">
                <a16:creationId xmlns:a16="http://schemas.microsoft.com/office/drawing/2014/main" id="{02255338-C0BD-407F-F11B-9B0320663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381520" y="1194276"/>
            <a:ext cx="1096337" cy="822253"/>
          </a:xfrm>
          <a:prstGeom prst="rect">
            <a:avLst/>
          </a:prstGeom>
          <a:ln w="76200">
            <a:solidFill>
              <a:srgbClr val="FFD002"/>
            </a:solidFill>
          </a:ln>
        </p:spPr>
      </p:pic>
      <p:pic>
        <p:nvPicPr>
          <p:cNvPr id="23" name="Picture 22" descr="A blue and white checkered background with a red and green string&#10;&#10;Description automatically generated">
            <a:extLst>
              <a:ext uri="{FF2B5EF4-FFF2-40B4-BE49-F238E27FC236}">
                <a16:creationId xmlns:a16="http://schemas.microsoft.com/office/drawing/2014/main" id="{EF4B55D8-0B06-3E34-FEAE-58D7C7B2D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704" y="1194276"/>
            <a:ext cx="1096337" cy="822253"/>
          </a:xfrm>
          <a:prstGeom prst="rect">
            <a:avLst/>
          </a:prstGeom>
          <a:ln w="76200">
            <a:solidFill>
              <a:srgbClr val="FFD002"/>
            </a:solidFill>
          </a:ln>
        </p:spPr>
      </p:pic>
      <p:pic>
        <p:nvPicPr>
          <p:cNvPr id="24" name="Picture 23" descr="A blue and white checkered background with a white and red string&#10;&#10;Description automatically generated">
            <a:extLst>
              <a:ext uri="{FF2B5EF4-FFF2-40B4-BE49-F238E27FC236}">
                <a16:creationId xmlns:a16="http://schemas.microsoft.com/office/drawing/2014/main" id="{6380AB4F-7B2E-6670-43FB-64B859E34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071" y="1194277"/>
            <a:ext cx="1096337" cy="822253"/>
          </a:xfrm>
          <a:prstGeom prst="rect">
            <a:avLst/>
          </a:prstGeom>
          <a:ln w="76200">
            <a:solidFill>
              <a:srgbClr val="FFD002"/>
            </a:solidFill>
          </a:ln>
        </p:spPr>
      </p:pic>
      <p:pic>
        <p:nvPicPr>
          <p:cNvPr id="25" name="Picture 24" descr="A screenshot of a game&#10;&#10;Description automatically generated">
            <a:extLst>
              <a:ext uri="{FF2B5EF4-FFF2-40B4-BE49-F238E27FC236}">
                <a16:creationId xmlns:a16="http://schemas.microsoft.com/office/drawing/2014/main" id="{733207AC-753D-7A13-1140-34714E246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408" y="1194276"/>
            <a:ext cx="1096337" cy="822253"/>
          </a:xfrm>
          <a:prstGeom prst="rect">
            <a:avLst/>
          </a:prstGeom>
          <a:ln w="76200">
            <a:solidFill>
              <a:srgbClr val="FFD002"/>
            </a:solidFill>
          </a:ln>
        </p:spPr>
      </p:pic>
      <p:pic>
        <p:nvPicPr>
          <p:cNvPr id="26" name="Picture 25" descr="A white and blue checkered background with a string and red and blue beads&#10;&#10;Description automatically generated">
            <a:extLst>
              <a:ext uri="{FF2B5EF4-FFF2-40B4-BE49-F238E27FC236}">
                <a16:creationId xmlns:a16="http://schemas.microsoft.com/office/drawing/2014/main" id="{71D13087-4887-8A1E-ED1B-C591FEEAB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3888" y="1194276"/>
            <a:ext cx="1096337" cy="822253"/>
          </a:xfrm>
          <a:prstGeom prst="rect">
            <a:avLst/>
          </a:prstGeom>
          <a:ln w="76200">
            <a:solidFill>
              <a:srgbClr val="FFD002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8FA9AF-C6FB-7ED3-AB42-78E94F4010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4082" y="1194276"/>
            <a:ext cx="1096337" cy="822253"/>
          </a:xfrm>
          <a:prstGeom prst="rect">
            <a:avLst/>
          </a:prstGeom>
          <a:ln w="76200">
            <a:solidFill>
              <a:srgbClr val="FFD002"/>
            </a:solidFill>
          </a:ln>
        </p:spPr>
      </p:pic>
      <p:pic>
        <p:nvPicPr>
          <p:cNvPr id="28" name="Picture 27" descr="A blue and white checkered background with red and green squares&#10;&#10;Description automatically generated">
            <a:extLst>
              <a:ext uri="{FF2B5EF4-FFF2-40B4-BE49-F238E27FC236}">
                <a16:creationId xmlns:a16="http://schemas.microsoft.com/office/drawing/2014/main" id="{AFC5ED0A-A2FA-3DE7-6AFB-D82AF142B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7745" y="1194276"/>
            <a:ext cx="1096337" cy="822253"/>
          </a:xfrm>
          <a:prstGeom prst="rect">
            <a:avLst/>
          </a:prstGeom>
          <a:ln w="76200">
            <a:solidFill>
              <a:srgbClr val="FFD00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F1621F-4281-99F6-77E0-A617FE46825B}"/>
                  </a:ext>
                </a:extLst>
              </p:cNvPr>
              <p:cNvSpPr/>
              <p:nvPr/>
            </p:nvSpPr>
            <p:spPr>
              <a:xfrm>
                <a:off x="11220419" y="1426502"/>
                <a:ext cx="971581" cy="3577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F1621F-4281-99F6-77E0-A617FE468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419" y="1426502"/>
                <a:ext cx="971581" cy="357799"/>
              </a:xfrm>
              <a:prstGeom prst="rect">
                <a:avLst/>
              </a:prstGeom>
              <a:blipFill>
                <a:blip r:embed="rId12"/>
                <a:stretch>
                  <a:fillRect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Up Arrow 29">
            <a:extLst>
              <a:ext uri="{FF2B5EF4-FFF2-40B4-BE49-F238E27FC236}">
                <a16:creationId xmlns:a16="http://schemas.microsoft.com/office/drawing/2014/main" id="{A7E07DA8-1ADE-5DF5-6988-2B86687B2E93}"/>
              </a:ext>
            </a:extLst>
          </p:cNvPr>
          <p:cNvSpPr/>
          <p:nvPr/>
        </p:nvSpPr>
        <p:spPr>
          <a:xfrm rot="5400000">
            <a:off x="2029578" y="905174"/>
            <a:ext cx="522639" cy="1069765"/>
          </a:xfrm>
          <a:prstGeom prst="upArrow">
            <a:avLst/>
          </a:prstGeom>
          <a:solidFill>
            <a:srgbClr val="FFD00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8824E8-F9FF-217E-665E-B3A224E27855}"/>
                  </a:ext>
                </a:extLst>
              </p:cNvPr>
              <p:cNvSpPr/>
              <p:nvPr/>
            </p:nvSpPr>
            <p:spPr>
              <a:xfrm>
                <a:off x="1597882" y="406462"/>
                <a:ext cx="1423256" cy="5226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Random excitations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8824E8-F9FF-217E-665E-B3A224E2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882" y="406462"/>
                <a:ext cx="1423256" cy="522639"/>
              </a:xfrm>
              <a:prstGeom prst="rect">
                <a:avLst/>
              </a:prstGeom>
              <a:blipFill>
                <a:blip r:embed="rId13"/>
                <a:stretch>
                  <a:fillRect t="-43902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plane&#10;&#10;Description automatically generated with medium confidence">
            <a:extLst>
              <a:ext uri="{FF2B5EF4-FFF2-40B4-BE49-F238E27FC236}">
                <a16:creationId xmlns:a16="http://schemas.microsoft.com/office/drawing/2014/main" id="{0BC27291-F9AC-AFC3-64F2-19E5B5FA33C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3" r="38366" b="9276"/>
          <a:stretch/>
        </p:blipFill>
        <p:spPr>
          <a:xfrm>
            <a:off x="150628" y="3999489"/>
            <a:ext cx="4520140" cy="2243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834101-DDEF-12EC-DE85-EA117E2C8AD8}"/>
                  </a:ext>
                </a:extLst>
              </p:cNvPr>
              <p:cNvSpPr/>
              <p:nvPr/>
            </p:nvSpPr>
            <p:spPr>
              <a:xfrm>
                <a:off x="3696478" y="2647104"/>
                <a:ext cx="2551922" cy="5226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Neural network approximations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834101-DDEF-12EC-DE85-EA117E2C8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478" y="2647104"/>
                <a:ext cx="2551922" cy="522639"/>
              </a:xfrm>
              <a:prstGeom prst="rect">
                <a:avLst/>
              </a:prstGeom>
              <a:blipFill>
                <a:blip r:embed="rId15"/>
                <a:stretch>
                  <a:fillRect t="-16667" b="-30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148C9B6-4C92-A859-A9CF-859F14BC9010}"/>
              </a:ext>
            </a:extLst>
          </p:cNvPr>
          <p:cNvSpPr/>
          <p:nvPr/>
        </p:nvSpPr>
        <p:spPr>
          <a:xfrm>
            <a:off x="6856708" y="2592791"/>
            <a:ext cx="1461382" cy="631266"/>
          </a:xfrm>
          <a:prstGeom prst="rect">
            <a:avLst/>
          </a:prstGeom>
          <a:ln>
            <a:solidFill>
              <a:srgbClr val="002C6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Supervised learning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4C53CF-8530-29B4-3AEB-A2132B13CEAD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 flipH="1">
            <a:off x="7587399" y="2226344"/>
            <a:ext cx="1" cy="3664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99C11DC-FB96-524D-FCFB-49993939CBF1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>
            <a:off x="6248400" y="2908424"/>
            <a:ext cx="6083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A29FC4E-2B1C-E8F7-30CC-F9091A850B5D}"/>
              </a:ext>
            </a:extLst>
          </p:cNvPr>
          <p:cNvSpPr/>
          <p:nvPr/>
        </p:nvSpPr>
        <p:spPr>
          <a:xfrm>
            <a:off x="911508" y="3701226"/>
            <a:ext cx="3445334" cy="34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Training error indicates good fit</a:t>
            </a:r>
          </a:p>
        </p:txBody>
      </p:sp>
      <p:pic>
        <p:nvPicPr>
          <p:cNvPr id="50" name="Picture 49" descr="A graph of a plane&#10;&#10;Description automatically generated with medium confidence">
            <a:extLst>
              <a:ext uri="{FF2B5EF4-FFF2-40B4-BE49-F238E27FC236}">
                <a16:creationId xmlns:a16="http://schemas.microsoft.com/office/drawing/2014/main" id="{C0DCB749-E2D7-B76D-459E-D2BB4E22D6A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4" r="1" b="9276"/>
          <a:stretch/>
        </p:blipFill>
        <p:spPr>
          <a:xfrm>
            <a:off x="4967900" y="3982378"/>
            <a:ext cx="4857365" cy="2243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3BD6618-C7C7-B0EA-5C47-A99D0F9E758A}"/>
                  </a:ext>
                </a:extLst>
              </p:cNvPr>
              <p:cNvSpPr/>
              <p:nvPr/>
            </p:nvSpPr>
            <p:spPr>
              <a:xfrm>
                <a:off x="5673915" y="3716705"/>
                <a:ext cx="3445334" cy="341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reconstructs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3BD6618-C7C7-B0EA-5C47-A99D0F9E7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915" y="3716705"/>
                <a:ext cx="3445334" cy="341769"/>
              </a:xfrm>
              <a:prstGeom prst="rect">
                <a:avLst/>
              </a:prstGeom>
              <a:blipFill>
                <a:blip r:embed="rId16"/>
                <a:stretch>
                  <a:fillRect t="-14286" b="-32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Up Arrow 52">
            <a:extLst>
              <a:ext uri="{FF2B5EF4-FFF2-40B4-BE49-F238E27FC236}">
                <a16:creationId xmlns:a16="http://schemas.microsoft.com/office/drawing/2014/main" id="{361F9C6D-0B72-9A73-F89C-722337F300E3}"/>
              </a:ext>
            </a:extLst>
          </p:cNvPr>
          <p:cNvSpPr/>
          <p:nvPr/>
        </p:nvSpPr>
        <p:spPr>
          <a:xfrm rot="5400000">
            <a:off x="9119824" y="3299779"/>
            <a:ext cx="522639" cy="1144661"/>
          </a:xfrm>
          <a:prstGeom prst="upArrow">
            <a:avLst/>
          </a:prstGeom>
          <a:solidFill>
            <a:srgbClr val="FFD00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67F6927-2000-A828-C6C3-A89F4A71D220}"/>
              </a:ext>
            </a:extLst>
          </p:cNvPr>
          <p:cNvSpPr/>
          <p:nvPr/>
        </p:nvSpPr>
        <p:spPr>
          <a:xfrm>
            <a:off x="9924598" y="3268076"/>
            <a:ext cx="2300673" cy="1178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Approximate inversion hypothesis supported</a:t>
            </a:r>
          </a:p>
        </p:txBody>
      </p:sp>
      <p:sp>
        <p:nvSpPr>
          <p:cNvPr id="55" name="Up Arrow 54">
            <a:extLst>
              <a:ext uri="{FF2B5EF4-FFF2-40B4-BE49-F238E27FC236}">
                <a16:creationId xmlns:a16="http://schemas.microsoft.com/office/drawing/2014/main" id="{3F534038-6861-F16C-120A-21BDC1AA14A2}"/>
              </a:ext>
            </a:extLst>
          </p:cNvPr>
          <p:cNvSpPr/>
          <p:nvPr/>
        </p:nvSpPr>
        <p:spPr>
          <a:xfrm rot="10800000">
            <a:off x="10854085" y="4446687"/>
            <a:ext cx="522639" cy="940836"/>
          </a:xfrm>
          <a:prstGeom prst="upArrow">
            <a:avLst/>
          </a:prstGeom>
          <a:solidFill>
            <a:srgbClr val="FFD00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63B1BA3-2548-C81F-05CB-FDFE245F0ECE}"/>
                  </a:ext>
                </a:extLst>
              </p:cNvPr>
              <p:cNvSpPr/>
              <p:nvPr/>
            </p:nvSpPr>
            <p:spPr>
              <a:xfrm>
                <a:off x="10049726" y="5294302"/>
                <a:ext cx="2142274" cy="11786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How can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be approximated in an interpretable way?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63B1BA3-2548-C81F-05CB-FDFE245F0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726" y="5294302"/>
                <a:ext cx="2142274" cy="1178611"/>
              </a:xfrm>
              <a:prstGeom prst="rect">
                <a:avLst/>
              </a:prstGeom>
              <a:blipFill>
                <a:blip r:embed="rId17"/>
                <a:stretch>
                  <a:fillRect l="-1176" r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50F58A5-0CE5-AF7C-ECDF-B9D76CC7BB1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318090" y="2908424"/>
            <a:ext cx="6083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A7D2C7B-CD3B-1DB6-DD88-9588848778CE}"/>
                  </a:ext>
                </a:extLst>
              </p:cNvPr>
              <p:cNvSpPr/>
              <p:nvPr/>
            </p:nvSpPr>
            <p:spPr>
              <a:xfrm>
                <a:off x="8967540" y="2612906"/>
                <a:ext cx="2756137" cy="631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NN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A7D2C7B-CD3B-1DB6-DD88-958884877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40" y="2612906"/>
                <a:ext cx="2756137" cy="631606"/>
              </a:xfrm>
              <a:prstGeom prst="rect">
                <a:avLst/>
              </a:prstGeom>
              <a:blipFill>
                <a:blip r:embed="rId18"/>
                <a:stretch>
                  <a:fillRect t="-3922" b="-98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78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/>
      <p:bldP spid="30" grpId="0" animBg="1"/>
      <p:bldP spid="31" grpId="0"/>
      <p:bldP spid="5" grpId="0"/>
      <p:bldP spid="10" grpId="0" animBg="1"/>
      <p:bldP spid="49" grpId="0"/>
      <p:bldP spid="52" grpId="0"/>
      <p:bldP spid="53" grpId="0" animBg="1"/>
      <p:bldP spid="54" grpId="0"/>
      <p:bldP spid="55" grpId="0" animBg="1"/>
      <p:bldP spid="56" grpId="0"/>
      <p:bldP spid="6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.8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4.4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3|3|3.7|4|6.9|2.5|3.7|4.6|4.7|6.4|2.9|6.3|3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</TotalTime>
  <Words>2120</Words>
  <Application>Microsoft Macintosh PowerPoint</Application>
  <PresentationFormat>Widescreen</PresentationFormat>
  <Paragraphs>405</Paragraphs>
  <Slides>25</Slides>
  <Notes>13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</vt:lpstr>
      <vt:lpstr>Cambria Math</vt:lpstr>
      <vt:lpstr>CMU Serif</vt:lpstr>
      <vt:lpstr>Google Sans</vt:lpstr>
      <vt:lpstr>Office Theme</vt:lpstr>
      <vt:lpstr>Custom Design</vt:lpstr>
      <vt:lpstr>Sequential Manipulation of Deformable Linear Object Networks with Endpoint Pose Measurements using Adaptive Model Predictive Control</vt:lpstr>
      <vt:lpstr>Unstructured task automation</vt:lpstr>
      <vt:lpstr>Wire harness installation </vt:lpstr>
      <vt:lpstr>Deformable linear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Sparse Identification of Nonlinear Dynamics (SINDy)</vt:lpstr>
      <vt:lpstr>Polynomial model admits useful decomposition</vt:lpstr>
      <vt:lpstr>Adaptive ensemble model</vt:lpstr>
      <vt:lpstr>Terminal manipulation controller and sequence planner</vt:lpstr>
      <vt:lpstr>Simulation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Monitoring, Predictive Control, and Learning for Unstructured Task Automation</dc:title>
  <dc:creator>Tyler Toner</dc:creator>
  <cp:lastModifiedBy>Toner, Tyler</cp:lastModifiedBy>
  <cp:revision>180</cp:revision>
  <cp:lastPrinted>2023-09-25T13:12:39Z</cp:lastPrinted>
  <dcterms:created xsi:type="dcterms:W3CDTF">2023-08-16T21:20:56Z</dcterms:created>
  <dcterms:modified xsi:type="dcterms:W3CDTF">2024-02-19T20:12:08Z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96c9c4-3724-4123-bc5e-292b72636728_Enabled">
    <vt:lpwstr>true</vt:lpwstr>
  </property>
  <property fmtid="{D5CDD505-2E9C-101B-9397-08002B2CF9AE}" pid="3" name="MSIP_Label_4996c9c4-3724-4123-bc5e-292b72636728_SetDate">
    <vt:lpwstr>2023-08-16T21:24:06Z</vt:lpwstr>
  </property>
  <property fmtid="{D5CDD505-2E9C-101B-9397-08002B2CF9AE}" pid="4" name="MSIP_Label_4996c9c4-3724-4123-bc5e-292b72636728_Method">
    <vt:lpwstr>Privileged</vt:lpwstr>
  </property>
  <property fmtid="{D5CDD505-2E9C-101B-9397-08002B2CF9AE}" pid="5" name="MSIP_Label_4996c9c4-3724-4123-bc5e-292b72636728_Name">
    <vt:lpwstr>4996c9c4-3724-4123-bc5e-292b72636728</vt:lpwstr>
  </property>
  <property fmtid="{D5CDD505-2E9C-101B-9397-08002B2CF9AE}" pid="6" name="MSIP_Label_4996c9c4-3724-4123-bc5e-292b72636728_SiteId">
    <vt:lpwstr>5de110f8-2e0f-4d45-891d-bcf2218e253d</vt:lpwstr>
  </property>
  <property fmtid="{D5CDD505-2E9C-101B-9397-08002B2CF9AE}" pid="7" name="MSIP_Label_4996c9c4-3724-4123-bc5e-292b72636728_ActionId">
    <vt:lpwstr>074f2b21-9ea6-4acb-9ba3-5d3e45622a37</vt:lpwstr>
  </property>
  <property fmtid="{D5CDD505-2E9C-101B-9397-08002B2CF9AE}" pid="8" name="MSIP_Label_4996c9c4-3724-4123-bc5e-292b72636728_ContentBits">
    <vt:lpwstr>0</vt:lpwstr>
  </property>
</Properties>
</file>